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62" r:id="rId3"/>
    <p:sldId id="372" r:id="rId4"/>
    <p:sldId id="373" r:id="rId5"/>
    <p:sldId id="385" r:id="rId6"/>
    <p:sldId id="375" r:id="rId7"/>
    <p:sldId id="377" r:id="rId8"/>
    <p:sldId id="378" r:id="rId9"/>
    <p:sldId id="384" r:id="rId10"/>
    <p:sldId id="383" r:id="rId11"/>
    <p:sldId id="382" r:id="rId12"/>
    <p:sldId id="381" r:id="rId13"/>
    <p:sldId id="380" r:id="rId14"/>
    <p:sldId id="379" r:id="rId15"/>
    <p:sldId id="386" r:id="rId16"/>
    <p:sldId id="387" r:id="rId17"/>
    <p:sldId id="389" r:id="rId18"/>
    <p:sldId id="388" r:id="rId19"/>
    <p:sldId id="3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39E077-F5C6-4DAB-9EBE-CF5D5451B23C}"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F86E9-DACC-4984-928F-D23C4CDC3DCC}" type="slidenum">
              <a:rPr lang="en-US" smtClean="0"/>
              <a:t>‹#›</a:t>
            </a:fld>
            <a:endParaRPr lang="en-US"/>
          </a:p>
        </p:txBody>
      </p:sp>
    </p:spTree>
    <p:extLst>
      <p:ext uri="{BB962C8B-B14F-4D97-AF65-F5344CB8AC3E}">
        <p14:creationId xmlns:p14="http://schemas.microsoft.com/office/powerpoint/2010/main" val="387441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9E077-F5C6-4DAB-9EBE-CF5D5451B23C}"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F86E9-DACC-4984-928F-D23C4CDC3DCC}" type="slidenum">
              <a:rPr lang="en-US" smtClean="0"/>
              <a:t>‹#›</a:t>
            </a:fld>
            <a:endParaRPr lang="en-US"/>
          </a:p>
        </p:txBody>
      </p:sp>
    </p:spTree>
    <p:extLst>
      <p:ext uri="{BB962C8B-B14F-4D97-AF65-F5344CB8AC3E}">
        <p14:creationId xmlns:p14="http://schemas.microsoft.com/office/powerpoint/2010/main" val="419242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9E077-F5C6-4DAB-9EBE-CF5D5451B23C}"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F86E9-DACC-4984-928F-D23C4CDC3DCC}" type="slidenum">
              <a:rPr lang="en-US" smtClean="0"/>
              <a:t>‹#›</a:t>
            </a:fld>
            <a:endParaRPr lang="en-US"/>
          </a:p>
        </p:txBody>
      </p:sp>
    </p:spTree>
    <p:extLst>
      <p:ext uri="{BB962C8B-B14F-4D97-AF65-F5344CB8AC3E}">
        <p14:creationId xmlns:p14="http://schemas.microsoft.com/office/powerpoint/2010/main" val="1196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9E077-F5C6-4DAB-9EBE-CF5D5451B23C}"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F86E9-DACC-4984-928F-D23C4CDC3DCC}" type="slidenum">
              <a:rPr lang="en-US" smtClean="0"/>
              <a:t>‹#›</a:t>
            </a:fld>
            <a:endParaRPr lang="en-US"/>
          </a:p>
        </p:txBody>
      </p:sp>
    </p:spTree>
    <p:extLst>
      <p:ext uri="{BB962C8B-B14F-4D97-AF65-F5344CB8AC3E}">
        <p14:creationId xmlns:p14="http://schemas.microsoft.com/office/powerpoint/2010/main" val="367965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39E077-F5C6-4DAB-9EBE-CF5D5451B23C}"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F86E9-DACC-4984-928F-D23C4CDC3DCC}" type="slidenum">
              <a:rPr lang="en-US" smtClean="0"/>
              <a:t>‹#›</a:t>
            </a:fld>
            <a:endParaRPr lang="en-US"/>
          </a:p>
        </p:txBody>
      </p:sp>
    </p:spTree>
    <p:extLst>
      <p:ext uri="{BB962C8B-B14F-4D97-AF65-F5344CB8AC3E}">
        <p14:creationId xmlns:p14="http://schemas.microsoft.com/office/powerpoint/2010/main" val="250057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39E077-F5C6-4DAB-9EBE-CF5D5451B23C}"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F86E9-DACC-4984-928F-D23C4CDC3DCC}" type="slidenum">
              <a:rPr lang="en-US" smtClean="0"/>
              <a:t>‹#›</a:t>
            </a:fld>
            <a:endParaRPr lang="en-US"/>
          </a:p>
        </p:txBody>
      </p:sp>
    </p:spTree>
    <p:extLst>
      <p:ext uri="{BB962C8B-B14F-4D97-AF65-F5344CB8AC3E}">
        <p14:creationId xmlns:p14="http://schemas.microsoft.com/office/powerpoint/2010/main" val="141615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39E077-F5C6-4DAB-9EBE-CF5D5451B23C}"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F86E9-DACC-4984-928F-D23C4CDC3DCC}" type="slidenum">
              <a:rPr lang="en-US" smtClean="0"/>
              <a:t>‹#›</a:t>
            </a:fld>
            <a:endParaRPr lang="en-US"/>
          </a:p>
        </p:txBody>
      </p:sp>
    </p:spTree>
    <p:extLst>
      <p:ext uri="{BB962C8B-B14F-4D97-AF65-F5344CB8AC3E}">
        <p14:creationId xmlns:p14="http://schemas.microsoft.com/office/powerpoint/2010/main" val="364263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39E077-F5C6-4DAB-9EBE-CF5D5451B23C}"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F86E9-DACC-4984-928F-D23C4CDC3DCC}" type="slidenum">
              <a:rPr lang="en-US" smtClean="0"/>
              <a:t>‹#›</a:t>
            </a:fld>
            <a:endParaRPr lang="en-US"/>
          </a:p>
        </p:txBody>
      </p:sp>
    </p:spTree>
    <p:extLst>
      <p:ext uri="{BB962C8B-B14F-4D97-AF65-F5344CB8AC3E}">
        <p14:creationId xmlns:p14="http://schemas.microsoft.com/office/powerpoint/2010/main" val="38086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9E077-F5C6-4DAB-9EBE-CF5D5451B23C}" type="datetimeFigureOut">
              <a:rPr lang="en-US" smtClean="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F86E9-DACC-4984-928F-D23C4CDC3DCC}" type="slidenum">
              <a:rPr lang="en-US" smtClean="0"/>
              <a:t>‹#›</a:t>
            </a:fld>
            <a:endParaRPr lang="en-US"/>
          </a:p>
        </p:txBody>
      </p:sp>
    </p:spTree>
    <p:extLst>
      <p:ext uri="{BB962C8B-B14F-4D97-AF65-F5344CB8AC3E}">
        <p14:creationId xmlns:p14="http://schemas.microsoft.com/office/powerpoint/2010/main" val="1795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39E077-F5C6-4DAB-9EBE-CF5D5451B23C}"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F86E9-DACC-4984-928F-D23C4CDC3DCC}" type="slidenum">
              <a:rPr lang="en-US" smtClean="0"/>
              <a:t>‹#›</a:t>
            </a:fld>
            <a:endParaRPr lang="en-US"/>
          </a:p>
        </p:txBody>
      </p:sp>
    </p:spTree>
    <p:extLst>
      <p:ext uri="{BB962C8B-B14F-4D97-AF65-F5344CB8AC3E}">
        <p14:creationId xmlns:p14="http://schemas.microsoft.com/office/powerpoint/2010/main" val="288390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39E077-F5C6-4DAB-9EBE-CF5D5451B23C}"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F86E9-DACC-4984-928F-D23C4CDC3DCC}" type="slidenum">
              <a:rPr lang="en-US" smtClean="0"/>
              <a:t>‹#›</a:t>
            </a:fld>
            <a:endParaRPr lang="en-US"/>
          </a:p>
        </p:txBody>
      </p:sp>
    </p:spTree>
    <p:extLst>
      <p:ext uri="{BB962C8B-B14F-4D97-AF65-F5344CB8AC3E}">
        <p14:creationId xmlns:p14="http://schemas.microsoft.com/office/powerpoint/2010/main" val="207267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9E077-F5C6-4DAB-9EBE-CF5D5451B23C}" type="datetimeFigureOut">
              <a:rPr lang="en-US" smtClean="0"/>
              <a:t>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F86E9-DACC-4984-928F-D23C4CDC3DCC}" type="slidenum">
              <a:rPr lang="en-US" smtClean="0"/>
              <a:t>‹#›</a:t>
            </a:fld>
            <a:endParaRPr lang="en-US"/>
          </a:p>
        </p:txBody>
      </p:sp>
    </p:spTree>
    <p:extLst>
      <p:ext uri="{BB962C8B-B14F-4D97-AF65-F5344CB8AC3E}">
        <p14:creationId xmlns:p14="http://schemas.microsoft.com/office/powerpoint/2010/main" val="1405609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vi.wikipedia.org/wiki/%C4%90%E1%BB%93ng_l%E1%BA%A7y" TargetMode="External"/><Relationship Id="rId13" Type="http://schemas.openxmlformats.org/officeDocument/2006/relationships/hyperlink" Target="https://vi.wikipedia.org/wiki/N%C6%B0%E1%BB%9Bc_m%E1%BA%B7n" TargetMode="External"/><Relationship Id="rId3" Type="http://schemas.openxmlformats.org/officeDocument/2006/relationships/hyperlink" Target="https://vi.wikipedia.org/wiki/%C4%90%E1%BA%A5t" TargetMode="External"/><Relationship Id="rId7" Type="http://schemas.openxmlformats.org/officeDocument/2006/relationships/hyperlink" Target="https://vi.wikipedia.org/wiki/%C4%90%E1%BB%93ng_c%E1%BB%8F_%E1%BA%A9m_%C6%B0%E1%BB%9Bt" TargetMode="External"/><Relationship Id="rId12" Type="http://schemas.openxmlformats.org/officeDocument/2006/relationships/hyperlink" Target="https://vi.wikipedia.org/wiki/N%C6%B0%E1%BB%9Bc"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vi.wikipedia.org/wiki/%C4%90%E1%BA%A7m" TargetMode="External"/><Relationship Id="rId11" Type="http://schemas.openxmlformats.org/officeDocument/2006/relationships/hyperlink" Target="https://vi.wikipedia.org/wiki/R%E1%BB%ABng_ng%E1%BA%ADp_n%C6%B0%E1%BB%9Bc" TargetMode="External"/><Relationship Id="rId5" Type="http://schemas.openxmlformats.org/officeDocument/2006/relationships/hyperlink" Target="https://vi.wikipedia.org/wiki/%C4%90%E1%BA%A7m_l%E1%BA%A7y" TargetMode="External"/><Relationship Id="rId15" Type="http://schemas.openxmlformats.org/officeDocument/2006/relationships/hyperlink" Target="https://vi.wikipedia.org/wiki/N%C6%B0%E1%BB%9Bc_l%E1%BB%A3" TargetMode="External"/><Relationship Id="rId10" Type="http://schemas.openxmlformats.org/officeDocument/2006/relationships/hyperlink" Target="https://vi.wikipedia.org/wiki/R%E1%BB%ABng_ng%E1%BA%ADp_m%E1%BA%B7n" TargetMode="External"/><Relationship Id="rId4" Type="http://schemas.openxmlformats.org/officeDocument/2006/relationships/hyperlink" Target="https://vi.wikipedia.org/wiki/%C4%90%E1%BB%99_%E1%BA%A9m" TargetMode="External"/><Relationship Id="rId9" Type="http://schemas.openxmlformats.org/officeDocument/2006/relationships/hyperlink" Target="https://vi.wikipedia.org/wiki/B%C3%A3i_l%E1%BA%A7y_tri%E1%BB%81u" TargetMode="External"/><Relationship Id="rId14" Type="http://schemas.openxmlformats.org/officeDocument/2006/relationships/hyperlink" Target="https://vi.wikipedia.org/wiki/N%C6%B0%E1%BB%9Bc_ng%E1%BB%8D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inhnenpowerpointdep.com/uploads/images/20-hinh-nen-chu-de-hoc-tap-cho-powerpoint-14840576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647700" y="2837349"/>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a:r>
              <a:rPr lang="en-US" altLang="en-US" sz="2800" b="1" dirty="0" smtClean="0">
                <a:solidFill>
                  <a:srgbClr val="FF0000"/>
                </a:solidFill>
                <a:latin typeface="Times New Roman" panose="02020603050405020304" pitchFamily="18" charset="0"/>
                <a:cs typeface="Times New Roman" panose="02020603050405020304" pitchFamily="18" charset="0"/>
              </a:rPr>
              <a:t>TUYÊN TRUYỀN VỀ NGÀY ĐẤT NGẬP NƯỚC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209675" y="868664"/>
            <a:ext cx="6400800" cy="830997"/>
          </a:xfrm>
          <a:prstGeom prst="rect">
            <a:avLst/>
          </a:prstGeom>
          <a:noFill/>
        </p:spPr>
        <p:txBody>
          <a:bodyPr wrap="square" rtlCol="0">
            <a:spAutoFit/>
          </a:bodyPr>
          <a:lstStyle/>
          <a:p>
            <a:pPr algn="ctr"/>
            <a:r>
              <a:rPr lang="en-US" sz="2400" dirty="0" smtClean="0">
                <a:solidFill>
                  <a:srgbClr val="0070C0"/>
                </a:solidFill>
                <a:latin typeface="Times New Roman" panose="02020603050405020304" pitchFamily="18" charset="0"/>
                <a:cs typeface="Times New Roman" panose="02020603050405020304" pitchFamily="18" charset="0"/>
              </a:rPr>
              <a:t>PHÒNG GD&amp;ĐT</a:t>
            </a:r>
            <a:r>
              <a:rPr lang="vi-VN" sz="2400" dirty="0" smtClean="0">
                <a:solidFill>
                  <a:srgbClr val="0070C0"/>
                </a:solidFill>
                <a:latin typeface="Times New Roman" panose="02020603050405020304" pitchFamily="18" charset="0"/>
                <a:cs typeface="Times New Roman" panose="02020603050405020304" pitchFamily="18" charset="0"/>
              </a:rPr>
              <a:t> </a:t>
            </a:r>
            <a:r>
              <a:rPr lang="vi-VN" sz="2400" dirty="0" smtClean="0">
                <a:solidFill>
                  <a:srgbClr val="0070C0"/>
                </a:solidFill>
                <a:latin typeface="+mj-lt"/>
              </a:rPr>
              <a:t>THỊ XÃ BUÔN HỒ</a:t>
            </a:r>
          </a:p>
          <a:p>
            <a:pPr algn="ctr"/>
            <a:r>
              <a:rPr lang="en-US" sz="2400" dirty="0" smtClean="0">
                <a:solidFill>
                  <a:srgbClr val="0070C0"/>
                </a:solidFill>
                <a:latin typeface="Times New Roman" panose="02020603050405020304" pitchFamily="18" charset="0"/>
                <a:cs typeface="Times New Roman" panose="02020603050405020304" pitchFamily="18" charset="0"/>
              </a:rPr>
              <a:t>TRƯỜNG</a:t>
            </a:r>
            <a:r>
              <a:rPr lang="en-US" sz="2400" dirty="0" smtClean="0">
                <a:solidFill>
                  <a:srgbClr val="0070C0"/>
                </a:solidFill>
                <a:latin typeface="+mj-lt"/>
              </a:rPr>
              <a:t> </a:t>
            </a:r>
            <a:r>
              <a:rPr lang="vi-VN" sz="2400" dirty="0" smtClean="0">
                <a:solidFill>
                  <a:srgbClr val="0070C0"/>
                </a:solidFill>
                <a:latin typeface="+mj-lt"/>
              </a:rPr>
              <a:t>THCS ĐINH TIÊN HOÀNG</a:t>
            </a:r>
            <a:endParaRPr lang="en-US" sz="2400" dirty="0">
              <a:solidFill>
                <a:srgbClr val="0070C0"/>
              </a:solidFill>
              <a:latin typeface="+mj-lt"/>
            </a:endParaRPr>
          </a:p>
        </p:txBody>
      </p:sp>
      <p:sp>
        <p:nvSpPr>
          <p:cNvPr id="3" name="TextBox 2"/>
          <p:cNvSpPr txBox="1"/>
          <p:nvPr/>
        </p:nvSpPr>
        <p:spPr>
          <a:xfrm>
            <a:off x="3581400" y="5486400"/>
            <a:ext cx="4953000" cy="461665"/>
          </a:xfrm>
          <a:prstGeom prst="rect">
            <a:avLst/>
          </a:prstGeom>
          <a:noFill/>
        </p:spPr>
        <p:txBody>
          <a:bodyPr wrap="square" rtlCol="0">
            <a:spAutoFit/>
          </a:bodyPr>
          <a:lstStyle/>
          <a:p>
            <a:r>
              <a:rPr lang="en-US" sz="2400" i="1" dirty="0" err="1" smtClean="0">
                <a:solidFill>
                  <a:srgbClr val="0070C0"/>
                </a:solidFill>
                <a:latin typeface="Times New Roman" panose="02020603050405020304" pitchFamily="18" charset="0"/>
                <a:cs typeface="Times New Roman" panose="02020603050405020304" pitchFamily="18" charset="0"/>
              </a:rPr>
              <a:t>Bình</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Tân</a:t>
            </a:r>
            <a:r>
              <a:rPr lang="en-US" sz="2400" i="1" dirty="0" smtClean="0">
                <a:solidFill>
                  <a:srgbClr val="0070C0"/>
                </a:solidFill>
                <a:latin typeface="Times New Roman" panose="02020603050405020304" pitchFamily="18" charset="0"/>
                <a:cs typeface="Times New Roman" panose="02020603050405020304" pitchFamily="18" charset="0"/>
              </a:rPr>
              <a:t>, </a:t>
            </a:r>
            <a:r>
              <a:rPr lang="en-US" sz="2400" i="1" dirty="0" err="1" smtClean="0">
                <a:solidFill>
                  <a:srgbClr val="0070C0"/>
                </a:solidFill>
                <a:latin typeface="Times New Roman" panose="02020603050405020304" pitchFamily="18" charset="0"/>
                <a:cs typeface="Times New Roman" panose="02020603050405020304" pitchFamily="18" charset="0"/>
              </a:rPr>
              <a:t>ngày</a:t>
            </a:r>
            <a:r>
              <a:rPr lang="en-US" sz="2400" i="1" dirty="0" smtClean="0">
                <a:solidFill>
                  <a:srgbClr val="0070C0"/>
                </a:solidFill>
                <a:latin typeface="Times New Roman" panose="02020603050405020304" pitchFamily="18" charset="0"/>
                <a:cs typeface="Times New Roman" panose="02020603050405020304" pitchFamily="18" charset="0"/>
              </a:rPr>
              <a:t> 06 </a:t>
            </a:r>
            <a:r>
              <a:rPr lang="en-US" sz="2400" i="1" dirty="0" err="1" smtClean="0">
                <a:solidFill>
                  <a:srgbClr val="0070C0"/>
                </a:solidFill>
                <a:latin typeface="Times New Roman" panose="02020603050405020304" pitchFamily="18" charset="0"/>
                <a:cs typeface="Times New Roman" panose="02020603050405020304" pitchFamily="18" charset="0"/>
              </a:rPr>
              <a:t>tháng</a:t>
            </a:r>
            <a:r>
              <a:rPr lang="en-US" sz="2400" i="1" dirty="0" smtClean="0">
                <a:solidFill>
                  <a:srgbClr val="0070C0"/>
                </a:solidFill>
                <a:latin typeface="Times New Roman" panose="02020603050405020304" pitchFamily="18" charset="0"/>
                <a:cs typeface="Times New Roman" panose="02020603050405020304" pitchFamily="18" charset="0"/>
              </a:rPr>
              <a:t> 2 </a:t>
            </a:r>
            <a:r>
              <a:rPr lang="en-US" sz="2400" i="1" dirty="0" err="1" smtClean="0">
                <a:solidFill>
                  <a:srgbClr val="0070C0"/>
                </a:solidFill>
                <a:latin typeface="Times New Roman" panose="02020603050405020304" pitchFamily="18" charset="0"/>
                <a:cs typeface="Times New Roman" panose="02020603050405020304" pitchFamily="18" charset="0"/>
              </a:rPr>
              <a:t>năm</a:t>
            </a:r>
            <a:r>
              <a:rPr lang="en-US" sz="2400" i="1" dirty="0" smtClean="0">
                <a:solidFill>
                  <a:srgbClr val="0070C0"/>
                </a:solidFill>
                <a:latin typeface="Times New Roman" panose="02020603050405020304" pitchFamily="18" charset="0"/>
                <a:cs typeface="Times New Roman" panose="02020603050405020304" pitchFamily="18" charset="0"/>
              </a:rPr>
              <a:t> 2023</a:t>
            </a:r>
            <a:endParaRPr lang="en-GB" sz="2400" i="1" dirty="0">
              <a:solidFill>
                <a:srgbClr val="0070C0"/>
              </a:solidFill>
              <a:latin typeface="Times New Roman" panose="02020603050405020304" pitchFamily="18" charset="0"/>
              <a:cs typeface="Times New Roman" panose="02020603050405020304" pitchFamily="18" charset="0"/>
            </a:endParaRPr>
          </a:p>
        </p:txBody>
      </p:sp>
      <p:pic>
        <p:nvPicPr>
          <p:cNvPr id="6" name="Picture 13" descr="hình ảnh động powerpoin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0"/>
            <a:ext cx="69913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16547"/>
      </p:ext>
    </p:extLst>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556" y="131293"/>
            <a:ext cx="8332644" cy="400110"/>
          </a:xfrm>
          <a:prstGeom prst="rect">
            <a:avLst/>
          </a:prstGeom>
        </p:spPr>
        <p:txBody>
          <a:bodyPr wrap="square">
            <a:spAutoFit/>
          </a:bodyPr>
          <a:lstStyle/>
          <a:p>
            <a:r>
              <a:rPr lang="en-US" sz="2000" b="1" dirty="0" smtClean="0">
                <a:solidFill>
                  <a:srgbClr val="212529"/>
                </a:solidFill>
                <a:latin typeface="San Francisco"/>
              </a:rPr>
              <a:t>5. </a:t>
            </a:r>
            <a:r>
              <a:rPr lang="vi-VN" sz="2000" b="1" dirty="0" smtClean="0">
                <a:solidFill>
                  <a:srgbClr val="212529"/>
                </a:solidFill>
                <a:latin typeface="San Francisco"/>
              </a:rPr>
              <a:t>VQG </a:t>
            </a:r>
            <a:r>
              <a:rPr lang="vi-VN" sz="2000" b="1" dirty="0">
                <a:solidFill>
                  <a:srgbClr val="212529"/>
                </a:solidFill>
                <a:latin typeface="San Francisco"/>
              </a:rPr>
              <a:t>Mũi Cà Mau - nơi có 3 mặt giáp với </a:t>
            </a:r>
            <a:r>
              <a:rPr lang="vi-VN" sz="2000" b="1" dirty="0" smtClean="0">
                <a:solidFill>
                  <a:srgbClr val="212529"/>
                </a:solidFill>
                <a:latin typeface="San Francisco"/>
              </a:rPr>
              <a:t>biển ( Cà Mau)</a:t>
            </a:r>
            <a:endParaRPr lang="en-US" sz="2000" dirty="0"/>
          </a:p>
        </p:txBody>
      </p:sp>
      <p:pic>
        <p:nvPicPr>
          <p:cNvPr id="12290" name="Picture 2" descr="http://tapchimoitruong.vn/Portals/0/Images/News/N%C4%82M%202015/S%E1%BB%91%202/Ph%C3%A1t%20tri%E1%BB%83n%20b%E1%BB%81n%20v%E1%BB%AFng/8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990599"/>
            <a:ext cx="4558145" cy="4724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5919370"/>
            <a:ext cx="8686800" cy="369332"/>
          </a:xfrm>
          <a:prstGeom prst="rect">
            <a:avLst/>
          </a:prstGeom>
        </p:spPr>
        <p:txBody>
          <a:bodyPr wrap="square">
            <a:spAutoFit/>
          </a:bodyPr>
          <a:lstStyle/>
          <a:p>
            <a:r>
              <a:rPr lang="en-US" i="1" dirty="0" smtClean="0">
                <a:solidFill>
                  <a:srgbClr val="212529"/>
                </a:solidFill>
                <a:latin typeface="San Francisco"/>
              </a:rPr>
              <a:t>     VQG </a:t>
            </a:r>
            <a:r>
              <a:rPr lang="en-US" i="1" dirty="0" err="1">
                <a:solidFill>
                  <a:srgbClr val="212529"/>
                </a:solidFill>
                <a:latin typeface="San Francisco"/>
              </a:rPr>
              <a:t>Mũi</a:t>
            </a:r>
            <a:r>
              <a:rPr lang="en-US" i="1" dirty="0">
                <a:solidFill>
                  <a:srgbClr val="212529"/>
                </a:solidFill>
                <a:latin typeface="San Francisco"/>
              </a:rPr>
              <a:t> </a:t>
            </a:r>
            <a:r>
              <a:rPr lang="en-US" i="1" dirty="0" err="1">
                <a:solidFill>
                  <a:srgbClr val="212529"/>
                </a:solidFill>
                <a:latin typeface="San Francisco"/>
              </a:rPr>
              <a:t>Cà</a:t>
            </a:r>
            <a:r>
              <a:rPr lang="en-US" i="1" dirty="0">
                <a:solidFill>
                  <a:srgbClr val="212529"/>
                </a:solidFill>
                <a:latin typeface="San Francisco"/>
              </a:rPr>
              <a:t> Mau </a:t>
            </a:r>
            <a:r>
              <a:rPr lang="en-US" i="1" dirty="0" err="1">
                <a:solidFill>
                  <a:srgbClr val="212529"/>
                </a:solidFill>
                <a:latin typeface="San Francisco"/>
              </a:rPr>
              <a:t>có</a:t>
            </a:r>
            <a:r>
              <a:rPr lang="en-US" i="1" dirty="0">
                <a:solidFill>
                  <a:srgbClr val="212529"/>
                </a:solidFill>
                <a:latin typeface="San Francisco"/>
              </a:rPr>
              <a:t> </a:t>
            </a:r>
            <a:r>
              <a:rPr lang="en-US" i="1" dirty="0" err="1">
                <a:solidFill>
                  <a:srgbClr val="212529"/>
                </a:solidFill>
                <a:latin typeface="San Francisco"/>
              </a:rPr>
              <a:t>diện</a:t>
            </a:r>
            <a:r>
              <a:rPr lang="en-US" i="1" dirty="0">
                <a:solidFill>
                  <a:srgbClr val="212529"/>
                </a:solidFill>
                <a:latin typeface="San Francisco"/>
              </a:rPr>
              <a:t> </a:t>
            </a:r>
            <a:r>
              <a:rPr lang="en-US" i="1" dirty="0" err="1">
                <a:solidFill>
                  <a:srgbClr val="212529"/>
                </a:solidFill>
                <a:latin typeface="San Francisco"/>
              </a:rPr>
              <a:t>tích</a:t>
            </a:r>
            <a:r>
              <a:rPr lang="en-US" i="1" dirty="0">
                <a:solidFill>
                  <a:srgbClr val="212529"/>
                </a:solidFill>
                <a:latin typeface="San Francisco"/>
              </a:rPr>
              <a:t> </a:t>
            </a:r>
            <a:r>
              <a:rPr lang="en-US" i="1" dirty="0" err="1">
                <a:solidFill>
                  <a:srgbClr val="212529"/>
                </a:solidFill>
                <a:latin typeface="San Francisco"/>
              </a:rPr>
              <a:t>bãi</a:t>
            </a:r>
            <a:r>
              <a:rPr lang="en-US" i="1" dirty="0">
                <a:solidFill>
                  <a:srgbClr val="212529"/>
                </a:solidFill>
                <a:latin typeface="San Francisco"/>
              </a:rPr>
              <a:t> </a:t>
            </a:r>
            <a:r>
              <a:rPr lang="en-US" i="1" dirty="0" err="1">
                <a:solidFill>
                  <a:srgbClr val="212529"/>
                </a:solidFill>
                <a:latin typeface="San Francisco"/>
              </a:rPr>
              <a:t>bùn</a:t>
            </a:r>
            <a:r>
              <a:rPr lang="en-US" i="1" dirty="0">
                <a:solidFill>
                  <a:srgbClr val="212529"/>
                </a:solidFill>
                <a:latin typeface="San Francisco"/>
              </a:rPr>
              <a:t> </a:t>
            </a:r>
            <a:r>
              <a:rPr lang="en-US" i="1" dirty="0" err="1">
                <a:solidFill>
                  <a:srgbClr val="212529"/>
                </a:solidFill>
                <a:latin typeface="San Francisco"/>
              </a:rPr>
              <a:t>ngập</a:t>
            </a:r>
            <a:r>
              <a:rPr lang="en-US" i="1" dirty="0">
                <a:solidFill>
                  <a:srgbClr val="212529"/>
                </a:solidFill>
                <a:latin typeface="San Francisco"/>
              </a:rPr>
              <a:t> </a:t>
            </a:r>
            <a:r>
              <a:rPr lang="en-US" i="1" dirty="0" err="1">
                <a:solidFill>
                  <a:srgbClr val="212529"/>
                </a:solidFill>
                <a:latin typeface="San Francisco"/>
              </a:rPr>
              <a:t>triều</a:t>
            </a:r>
            <a:r>
              <a:rPr lang="en-US" i="1" dirty="0">
                <a:solidFill>
                  <a:srgbClr val="212529"/>
                </a:solidFill>
                <a:latin typeface="San Francisco"/>
              </a:rPr>
              <a:t> </a:t>
            </a:r>
            <a:r>
              <a:rPr lang="en-US" i="1" dirty="0" err="1">
                <a:solidFill>
                  <a:srgbClr val="212529"/>
                </a:solidFill>
                <a:latin typeface="San Francisco"/>
              </a:rPr>
              <a:t>lớn</a:t>
            </a:r>
            <a:r>
              <a:rPr lang="en-US" i="1" dirty="0">
                <a:solidFill>
                  <a:srgbClr val="212529"/>
                </a:solidFill>
                <a:latin typeface="San Francisco"/>
              </a:rPr>
              <a:t> </a:t>
            </a:r>
            <a:r>
              <a:rPr lang="en-US" i="1" dirty="0" err="1">
                <a:solidFill>
                  <a:srgbClr val="212529"/>
                </a:solidFill>
                <a:latin typeface="San Francisco"/>
              </a:rPr>
              <a:t>và</a:t>
            </a:r>
            <a:r>
              <a:rPr lang="en-US" i="1" dirty="0">
                <a:solidFill>
                  <a:srgbClr val="212529"/>
                </a:solidFill>
                <a:latin typeface="San Francisco"/>
              </a:rPr>
              <a:t> </a:t>
            </a:r>
            <a:r>
              <a:rPr lang="en-US" i="1" dirty="0" err="1">
                <a:solidFill>
                  <a:srgbClr val="212529"/>
                </a:solidFill>
                <a:latin typeface="San Francisco"/>
              </a:rPr>
              <a:t>rừng</a:t>
            </a:r>
            <a:r>
              <a:rPr lang="en-US" i="1" dirty="0">
                <a:solidFill>
                  <a:srgbClr val="212529"/>
                </a:solidFill>
                <a:latin typeface="San Francisco"/>
              </a:rPr>
              <a:t> </a:t>
            </a:r>
            <a:r>
              <a:rPr lang="en-US" i="1" dirty="0" err="1">
                <a:solidFill>
                  <a:srgbClr val="212529"/>
                </a:solidFill>
                <a:latin typeface="San Francisco"/>
              </a:rPr>
              <a:t>ngập</a:t>
            </a:r>
            <a:r>
              <a:rPr lang="en-US" i="1" dirty="0">
                <a:solidFill>
                  <a:srgbClr val="212529"/>
                </a:solidFill>
                <a:latin typeface="San Francisco"/>
              </a:rPr>
              <a:t> </a:t>
            </a:r>
            <a:r>
              <a:rPr lang="en-US" i="1" dirty="0" err="1">
                <a:solidFill>
                  <a:srgbClr val="212529"/>
                </a:solidFill>
                <a:latin typeface="San Francisco"/>
              </a:rPr>
              <a:t>mặn</a:t>
            </a:r>
            <a:endParaRPr lang="en-US" dirty="0"/>
          </a:p>
        </p:txBody>
      </p:sp>
      <p:pic>
        <p:nvPicPr>
          <p:cNvPr id="12292" name="Picture 4" descr="https://ktmt.vnmediacdn.com/images/2021/05/01/30-1619852389-vuon-quoc-gia-mui-ca-mau-co-gi-vu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990598"/>
            <a:ext cx="4572000" cy="472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03858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animEffect transition="in" filter="fade">
                                      <p:cBhvr>
                                        <p:cTn id="19" dur="1000"/>
                                        <p:tgtEl>
                                          <p:spTgt spid="12292"/>
                                        </p:tgtEl>
                                      </p:cBhvr>
                                    </p:animEffect>
                                    <p:anim calcmode="lin" valueType="num">
                                      <p:cBhvr>
                                        <p:cTn id="20" dur="1000" fill="hold"/>
                                        <p:tgtEl>
                                          <p:spTgt spid="12292"/>
                                        </p:tgtEl>
                                        <p:attrNameLst>
                                          <p:attrName>ppt_x</p:attrName>
                                        </p:attrNameLst>
                                      </p:cBhvr>
                                      <p:tavLst>
                                        <p:tav tm="0">
                                          <p:val>
                                            <p:strVal val="#ppt_x"/>
                                          </p:val>
                                        </p:tav>
                                        <p:tav tm="100000">
                                          <p:val>
                                            <p:strVal val="#ppt_x"/>
                                          </p:val>
                                        </p:tav>
                                      </p:tavLst>
                                    </p:anim>
                                    <p:anim calcmode="lin" valueType="num">
                                      <p:cBhvr>
                                        <p:cTn id="21"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15400" cy="707886"/>
          </a:xfrm>
          <a:prstGeom prst="rect">
            <a:avLst/>
          </a:prstGeom>
        </p:spPr>
        <p:txBody>
          <a:bodyPr wrap="square">
            <a:spAutoFit/>
          </a:bodyPr>
          <a:lstStyle/>
          <a:p>
            <a:r>
              <a:rPr lang="vi-VN" b="1" dirty="0">
                <a:solidFill>
                  <a:srgbClr val="212529"/>
                </a:solidFill>
                <a:latin typeface="San Francisco"/>
              </a:rPr>
              <a:t> </a:t>
            </a:r>
            <a:r>
              <a:rPr lang="en-US" sz="2000" b="1" dirty="0" smtClean="0">
                <a:solidFill>
                  <a:srgbClr val="212529"/>
                </a:solidFill>
                <a:latin typeface="San Francisco"/>
              </a:rPr>
              <a:t>6.</a:t>
            </a:r>
            <a:r>
              <a:rPr lang="vi-VN" sz="2000" dirty="0">
                <a:solidFill>
                  <a:srgbClr val="212529"/>
                </a:solidFill>
                <a:latin typeface="San Francisco"/>
              </a:rPr>
              <a:t> </a:t>
            </a:r>
            <a:r>
              <a:rPr lang="vi-VN" sz="2000" b="1" dirty="0">
                <a:solidFill>
                  <a:srgbClr val="212529"/>
                </a:solidFill>
                <a:latin typeface="San Francisco"/>
              </a:rPr>
              <a:t> VQG Côn Đảo - Khu Ramsar biển đầu tiên của Việt </a:t>
            </a:r>
            <a:r>
              <a:rPr lang="vi-VN" sz="2000" b="1" dirty="0" smtClean="0">
                <a:solidFill>
                  <a:srgbClr val="212529"/>
                </a:solidFill>
                <a:latin typeface="San Francisco"/>
              </a:rPr>
              <a:t>Nam ( Bà Rịa – vũng Tàu)</a:t>
            </a:r>
            <a:endParaRPr lang="en-US" sz="2000" dirty="0"/>
          </a:p>
        </p:txBody>
      </p:sp>
      <p:pic>
        <p:nvPicPr>
          <p:cNvPr id="13314" name="Picture 2" descr="http://tapchimoitruong.vn/Portals/0/Images/News/N%C4%82M%202015/S%E1%BB%91%202/Ph%C3%A1t%20tri%E1%BB%83n%20b%E1%BB%81n%20v%E1%BB%AFng/8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4" y="1378527"/>
            <a:ext cx="4718447" cy="4585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39720" y="6172200"/>
            <a:ext cx="5943600" cy="369332"/>
          </a:xfrm>
          <a:prstGeom prst="rect">
            <a:avLst/>
          </a:prstGeom>
        </p:spPr>
        <p:txBody>
          <a:bodyPr wrap="square">
            <a:spAutoFit/>
          </a:bodyPr>
          <a:lstStyle/>
          <a:p>
            <a:r>
              <a:rPr lang="en-US" i="1" dirty="0" err="1">
                <a:solidFill>
                  <a:srgbClr val="212529"/>
                </a:solidFill>
                <a:latin typeface="San Francisco"/>
              </a:rPr>
              <a:t>Côn</a:t>
            </a:r>
            <a:r>
              <a:rPr lang="en-US" i="1" dirty="0">
                <a:solidFill>
                  <a:srgbClr val="212529"/>
                </a:solidFill>
                <a:latin typeface="San Francisco"/>
              </a:rPr>
              <a:t> </a:t>
            </a:r>
            <a:r>
              <a:rPr lang="en-US" i="1" dirty="0" err="1">
                <a:solidFill>
                  <a:srgbClr val="212529"/>
                </a:solidFill>
                <a:latin typeface="San Francisco"/>
              </a:rPr>
              <a:t>Đảo</a:t>
            </a:r>
            <a:r>
              <a:rPr lang="en-US" i="1" dirty="0">
                <a:solidFill>
                  <a:srgbClr val="212529"/>
                </a:solidFill>
                <a:latin typeface="San Francisco"/>
              </a:rPr>
              <a:t> </a:t>
            </a:r>
            <a:r>
              <a:rPr lang="en-US" i="1" dirty="0" err="1">
                <a:solidFill>
                  <a:srgbClr val="212529"/>
                </a:solidFill>
                <a:latin typeface="San Francisco"/>
              </a:rPr>
              <a:t>là</a:t>
            </a:r>
            <a:r>
              <a:rPr lang="en-US" i="1" dirty="0">
                <a:solidFill>
                  <a:srgbClr val="212529"/>
                </a:solidFill>
                <a:latin typeface="San Francisco"/>
              </a:rPr>
              <a:t> </a:t>
            </a:r>
            <a:r>
              <a:rPr lang="en-US" i="1" dirty="0" err="1">
                <a:solidFill>
                  <a:srgbClr val="212529"/>
                </a:solidFill>
                <a:latin typeface="San Francisco"/>
              </a:rPr>
              <a:t>khu</a:t>
            </a:r>
            <a:r>
              <a:rPr lang="en-US" i="1" dirty="0">
                <a:solidFill>
                  <a:srgbClr val="212529"/>
                </a:solidFill>
                <a:latin typeface="San Francisco"/>
              </a:rPr>
              <a:t> </a:t>
            </a:r>
            <a:r>
              <a:rPr lang="en-US" i="1" dirty="0" err="1">
                <a:solidFill>
                  <a:srgbClr val="212529"/>
                </a:solidFill>
                <a:latin typeface="San Francisco"/>
              </a:rPr>
              <a:t>Ramsar</a:t>
            </a:r>
            <a:r>
              <a:rPr lang="en-US" i="1" dirty="0">
                <a:solidFill>
                  <a:srgbClr val="212529"/>
                </a:solidFill>
                <a:latin typeface="San Francisco"/>
              </a:rPr>
              <a:t> </a:t>
            </a:r>
            <a:r>
              <a:rPr lang="en-US" i="1" dirty="0" err="1">
                <a:solidFill>
                  <a:srgbClr val="212529"/>
                </a:solidFill>
                <a:latin typeface="San Francisco"/>
              </a:rPr>
              <a:t>biển</a:t>
            </a:r>
            <a:r>
              <a:rPr lang="en-US" i="1" dirty="0">
                <a:solidFill>
                  <a:srgbClr val="212529"/>
                </a:solidFill>
                <a:latin typeface="San Francisco"/>
              </a:rPr>
              <a:t> </a:t>
            </a:r>
            <a:r>
              <a:rPr lang="en-US" i="1" dirty="0" err="1">
                <a:solidFill>
                  <a:srgbClr val="212529"/>
                </a:solidFill>
                <a:latin typeface="San Francisco"/>
              </a:rPr>
              <a:t>đầu</a:t>
            </a:r>
            <a:r>
              <a:rPr lang="en-US" i="1" dirty="0">
                <a:solidFill>
                  <a:srgbClr val="212529"/>
                </a:solidFill>
                <a:latin typeface="San Francisco"/>
              </a:rPr>
              <a:t> </a:t>
            </a:r>
            <a:r>
              <a:rPr lang="en-US" i="1" dirty="0" err="1">
                <a:solidFill>
                  <a:srgbClr val="212529"/>
                </a:solidFill>
                <a:latin typeface="San Francisco"/>
              </a:rPr>
              <a:t>tiên</a:t>
            </a:r>
            <a:r>
              <a:rPr lang="en-US" i="1" dirty="0">
                <a:solidFill>
                  <a:srgbClr val="212529"/>
                </a:solidFill>
                <a:latin typeface="San Francisco"/>
              </a:rPr>
              <a:t> </a:t>
            </a:r>
            <a:r>
              <a:rPr lang="en-US" i="1" dirty="0" err="1">
                <a:solidFill>
                  <a:srgbClr val="212529"/>
                </a:solidFill>
                <a:latin typeface="San Francisco"/>
              </a:rPr>
              <a:t>của</a:t>
            </a:r>
            <a:r>
              <a:rPr lang="en-US" i="1" dirty="0">
                <a:solidFill>
                  <a:srgbClr val="212529"/>
                </a:solidFill>
                <a:latin typeface="San Francisco"/>
              </a:rPr>
              <a:t> </a:t>
            </a:r>
            <a:r>
              <a:rPr lang="en-US" i="1" dirty="0" err="1">
                <a:solidFill>
                  <a:srgbClr val="212529"/>
                </a:solidFill>
                <a:latin typeface="San Francisco"/>
              </a:rPr>
              <a:t>Việt</a:t>
            </a:r>
            <a:r>
              <a:rPr lang="en-US" i="1" dirty="0">
                <a:solidFill>
                  <a:srgbClr val="212529"/>
                </a:solidFill>
                <a:latin typeface="San Francisco"/>
              </a:rPr>
              <a:t> Nam</a:t>
            </a:r>
            <a:endParaRPr lang="en-US" dirty="0"/>
          </a:p>
        </p:txBody>
      </p:sp>
      <p:pic>
        <p:nvPicPr>
          <p:cNvPr id="13316" name="Picture 4" descr="https://ktmt.vnmediacdn.com/images/2021/05/01/30-1619852369-vuon-quoc-gia-con-d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520" y="1378528"/>
            <a:ext cx="4419600" cy="458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426415"/>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wipe(down)">
                                      <p:cBhvr>
                                        <p:cTn id="17" dur="500"/>
                                        <p:tgtEl>
                                          <p:spTgt spid="133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686800" cy="830997"/>
          </a:xfrm>
          <a:prstGeom prst="rect">
            <a:avLst/>
          </a:prstGeom>
        </p:spPr>
        <p:txBody>
          <a:bodyPr wrap="square">
            <a:spAutoFit/>
          </a:bodyPr>
          <a:lstStyle/>
          <a:p>
            <a:r>
              <a:rPr lang="en-US" sz="2400" b="1" dirty="0" smtClean="0">
                <a:solidFill>
                  <a:srgbClr val="292929"/>
                </a:solidFill>
                <a:latin typeface="Roboto"/>
              </a:rPr>
              <a:t>7. </a:t>
            </a:r>
            <a:r>
              <a:rPr lang="en-US" sz="2400" b="1" dirty="0" err="1" smtClean="0">
                <a:solidFill>
                  <a:srgbClr val="292929"/>
                </a:solidFill>
                <a:latin typeface="Roboto"/>
              </a:rPr>
              <a:t>Vân</a:t>
            </a:r>
            <a:r>
              <a:rPr lang="en-US" sz="2400" b="1" dirty="0" smtClean="0">
                <a:solidFill>
                  <a:srgbClr val="292929"/>
                </a:solidFill>
                <a:latin typeface="Roboto"/>
              </a:rPr>
              <a:t> </a:t>
            </a:r>
            <a:r>
              <a:rPr lang="en-US" sz="2400" b="1" dirty="0">
                <a:solidFill>
                  <a:srgbClr val="292929"/>
                </a:solidFill>
                <a:latin typeface="Roboto"/>
              </a:rPr>
              <a:t>Long - </a:t>
            </a:r>
            <a:r>
              <a:rPr lang="en-US" sz="2400" b="1" dirty="0" err="1">
                <a:solidFill>
                  <a:srgbClr val="292929"/>
                </a:solidFill>
                <a:latin typeface="Roboto"/>
              </a:rPr>
              <a:t>Khu</a:t>
            </a:r>
            <a:r>
              <a:rPr lang="en-US" sz="2400" b="1" dirty="0">
                <a:solidFill>
                  <a:srgbClr val="292929"/>
                </a:solidFill>
                <a:latin typeface="Roboto"/>
              </a:rPr>
              <a:t> </a:t>
            </a:r>
            <a:r>
              <a:rPr lang="en-US" sz="2400" b="1" dirty="0" err="1">
                <a:solidFill>
                  <a:srgbClr val="292929"/>
                </a:solidFill>
                <a:latin typeface="Roboto"/>
              </a:rPr>
              <a:t>Bảo</a:t>
            </a:r>
            <a:r>
              <a:rPr lang="en-US" sz="2400" b="1" dirty="0">
                <a:solidFill>
                  <a:srgbClr val="292929"/>
                </a:solidFill>
                <a:latin typeface="Roboto"/>
              </a:rPr>
              <a:t> </a:t>
            </a:r>
            <a:r>
              <a:rPr lang="en-US" sz="2400" b="1" dirty="0" err="1">
                <a:solidFill>
                  <a:srgbClr val="292929"/>
                </a:solidFill>
                <a:latin typeface="Roboto"/>
              </a:rPr>
              <a:t>tồn</a:t>
            </a:r>
            <a:r>
              <a:rPr lang="en-US" sz="2400" b="1" dirty="0">
                <a:solidFill>
                  <a:srgbClr val="292929"/>
                </a:solidFill>
                <a:latin typeface="Roboto"/>
              </a:rPr>
              <a:t> </a:t>
            </a:r>
            <a:r>
              <a:rPr lang="en-US" sz="2400" b="1" dirty="0" err="1">
                <a:solidFill>
                  <a:srgbClr val="292929"/>
                </a:solidFill>
                <a:latin typeface="Roboto"/>
              </a:rPr>
              <a:t>có</a:t>
            </a:r>
            <a:r>
              <a:rPr lang="en-US" sz="2400" b="1" dirty="0">
                <a:solidFill>
                  <a:srgbClr val="292929"/>
                </a:solidFill>
                <a:latin typeface="Roboto"/>
              </a:rPr>
              <a:t> </a:t>
            </a:r>
            <a:r>
              <a:rPr lang="en-US" sz="2400" b="1" dirty="0" err="1">
                <a:solidFill>
                  <a:srgbClr val="292929"/>
                </a:solidFill>
                <a:latin typeface="Roboto"/>
              </a:rPr>
              <a:t>đàn</a:t>
            </a:r>
            <a:r>
              <a:rPr lang="en-US" sz="2400" b="1" dirty="0">
                <a:solidFill>
                  <a:srgbClr val="292929"/>
                </a:solidFill>
                <a:latin typeface="Roboto"/>
              </a:rPr>
              <a:t> </a:t>
            </a:r>
            <a:r>
              <a:rPr lang="en-US" sz="2400" b="1" dirty="0" err="1">
                <a:solidFill>
                  <a:srgbClr val="292929"/>
                </a:solidFill>
                <a:latin typeface="Roboto"/>
              </a:rPr>
              <a:t>Voọc</a:t>
            </a:r>
            <a:r>
              <a:rPr lang="en-US" sz="2400" b="1" dirty="0">
                <a:solidFill>
                  <a:srgbClr val="292929"/>
                </a:solidFill>
                <a:latin typeface="Roboto"/>
              </a:rPr>
              <a:t> </a:t>
            </a:r>
            <a:r>
              <a:rPr lang="en-US" sz="2400" b="1" dirty="0" err="1">
                <a:solidFill>
                  <a:srgbClr val="292929"/>
                </a:solidFill>
                <a:latin typeface="Roboto"/>
              </a:rPr>
              <a:t>lớn</a:t>
            </a:r>
            <a:r>
              <a:rPr lang="en-US" sz="2400" b="1" dirty="0">
                <a:solidFill>
                  <a:srgbClr val="292929"/>
                </a:solidFill>
                <a:latin typeface="Roboto"/>
              </a:rPr>
              <a:t> </a:t>
            </a:r>
            <a:r>
              <a:rPr lang="en-US" sz="2400" b="1" dirty="0" err="1">
                <a:solidFill>
                  <a:srgbClr val="292929"/>
                </a:solidFill>
                <a:latin typeface="Roboto"/>
              </a:rPr>
              <a:t>nhất</a:t>
            </a:r>
            <a:r>
              <a:rPr lang="en-US" sz="2400" b="1" dirty="0">
                <a:solidFill>
                  <a:srgbClr val="292929"/>
                </a:solidFill>
                <a:latin typeface="Roboto"/>
              </a:rPr>
              <a:t> </a:t>
            </a:r>
            <a:r>
              <a:rPr lang="en-US" sz="2400" b="1" dirty="0" err="1">
                <a:solidFill>
                  <a:srgbClr val="292929"/>
                </a:solidFill>
                <a:latin typeface="Roboto"/>
              </a:rPr>
              <a:t>Việt</a:t>
            </a:r>
            <a:r>
              <a:rPr lang="en-US" sz="2400" b="1" dirty="0">
                <a:solidFill>
                  <a:srgbClr val="292929"/>
                </a:solidFill>
                <a:latin typeface="Roboto"/>
              </a:rPr>
              <a:t> </a:t>
            </a:r>
            <a:r>
              <a:rPr lang="en-US" sz="2400" b="1" dirty="0" smtClean="0">
                <a:solidFill>
                  <a:srgbClr val="292929"/>
                </a:solidFill>
                <a:latin typeface="Roboto"/>
              </a:rPr>
              <a:t>Nam</a:t>
            </a:r>
            <a:r>
              <a:rPr lang="vi-VN" sz="2400" b="1" dirty="0" smtClean="0">
                <a:solidFill>
                  <a:srgbClr val="292929"/>
                </a:solidFill>
                <a:latin typeface="Roboto"/>
              </a:rPr>
              <a:t> ( Ninh Bình)</a:t>
            </a:r>
            <a:endParaRPr lang="en-US" sz="2400" dirty="0"/>
          </a:p>
        </p:txBody>
      </p:sp>
      <p:pic>
        <p:nvPicPr>
          <p:cNvPr id="14340" name="Picture 4" descr="https://upload.wikimedia.org/wikipedia/commons/0/0b/Huyvanlo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4551218" cy="5029199"/>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upload.wikimedia.org/wikipedia/commons/d/d8/Van_long_N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199"/>
            <a:ext cx="4572000" cy="50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708679"/>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wipe(down)">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wipe(down)">
                                      <p:cBhvr>
                                        <p:cTn id="1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7563096" cy="461665"/>
          </a:xfrm>
          <a:prstGeom prst="rect">
            <a:avLst/>
          </a:prstGeom>
        </p:spPr>
        <p:txBody>
          <a:bodyPr wrap="none">
            <a:spAutoFit/>
          </a:bodyPr>
          <a:lstStyle/>
          <a:p>
            <a:r>
              <a:rPr lang="en-US" sz="2400" b="1" dirty="0" smtClean="0">
                <a:solidFill>
                  <a:srgbClr val="292929"/>
                </a:solidFill>
                <a:latin typeface="Roboto"/>
              </a:rPr>
              <a:t>8. </a:t>
            </a:r>
            <a:r>
              <a:rPr lang="vi-VN" sz="2400" b="1" dirty="0" smtClean="0">
                <a:solidFill>
                  <a:srgbClr val="292929"/>
                </a:solidFill>
                <a:latin typeface="Roboto"/>
              </a:rPr>
              <a:t>Khu </a:t>
            </a:r>
            <a:r>
              <a:rPr lang="vi-VN" sz="2400" b="1" dirty="0">
                <a:solidFill>
                  <a:srgbClr val="292929"/>
                </a:solidFill>
                <a:latin typeface="Roboto"/>
              </a:rPr>
              <a:t>bảo tồn đất ngập nước Láng </a:t>
            </a:r>
            <a:r>
              <a:rPr lang="vi-VN" sz="2400" b="1" dirty="0" smtClean="0">
                <a:solidFill>
                  <a:srgbClr val="292929"/>
                </a:solidFill>
                <a:latin typeface="Roboto"/>
              </a:rPr>
              <a:t>Sen( Long An)</a:t>
            </a:r>
            <a:endParaRPr lang="en-US" sz="2400" dirty="0"/>
          </a:p>
        </p:txBody>
      </p:sp>
      <p:pic>
        <p:nvPicPr>
          <p:cNvPr id="15362" name="Picture 2" descr="https://upload.wikimedia.org/wikipedia/commons/thumb/9/9f/Dongcongapnuoctheomua.jpg/1024px-Dongcongapnuoctheom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524000"/>
            <a:ext cx="4492625"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s://upload.wikimedia.org/wikipedia/commons/thumb/4/4b/Rungtram_1.jpg/1024px-Rungtram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407" y="1524000"/>
            <a:ext cx="461383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76774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wipe(down)">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368"/>
                                        </p:tgtEl>
                                        <p:attrNameLst>
                                          <p:attrName>style.visibility</p:attrName>
                                        </p:attrNameLst>
                                      </p:cBhvr>
                                      <p:to>
                                        <p:strVal val="visible"/>
                                      </p:to>
                                    </p:set>
                                    <p:animEffect transition="in" filter="wipe(down)">
                                      <p:cBhvr>
                                        <p:cTn id="17"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008650" cy="461665"/>
          </a:xfrm>
          <a:prstGeom prst="rect">
            <a:avLst/>
          </a:prstGeom>
        </p:spPr>
        <p:txBody>
          <a:bodyPr wrap="none">
            <a:spAutoFit/>
          </a:bodyPr>
          <a:lstStyle/>
          <a:p>
            <a:r>
              <a:rPr lang="en-US" sz="2400" b="1" dirty="0" smtClean="0">
                <a:solidFill>
                  <a:srgbClr val="292929"/>
                </a:solidFill>
                <a:latin typeface="Roboto"/>
              </a:rPr>
              <a:t>9.</a:t>
            </a:r>
            <a:r>
              <a:rPr lang="vi-VN" sz="2400" b="1" dirty="0" smtClean="0">
                <a:solidFill>
                  <a:srgbClr val="292929"/>
                </a:solidFill>
                <a:latin typeface="Roboto"/>
              </a:rPr>
              <a:t>Vườn </a:t>
            </a:r>
            <a:r>
              <a:rPr lang="vi-VN" sz="2400" b="1" dirty="0">
                <a:solidFill>
                  <a:srgbClr val="292929"/>
                </a:solidFill>
                <a:latin typeface="Roboto"/>
              </a:rPr>
              <a:t>quốc gia U Minh </a:t>
            </a:r>
            <a:r>
              <a:rPr lang="vi-VN" sz="2400" b="1" dirty="0" smtClean="0">
                <a:solidFill>
                  <a:srgbClr val="292929"/>
                </a:solidFill>
                <a:latin typeface="Roboto"/>
              </a:rPr>
              <a:t>Thượng ( Kiên Giang)</a:t>
            </a:r>
            <a:endParaRPr lang="en-US" sz="2400" dirty="0"/>
          </a:p>
        </p:txBody>
      </p:sp>
      <p:pic>
        <p:nvPicPr>
          <p:cNvPr id="16386" name="Picture 2" descr="Cảnh của Rừng U Minh không còn cây rừ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4864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circle(in)">
                                      <p:cBhvr>
                                        <p:cTn id="12"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inhnenpowerpointdep.com/uploads/images/20-hinh-nen-chu-de-hoc-tap-cho-powerpoint-14840576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647700" y="617393"/>
            <a:ext cx="7848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just"/>
            <a:r>
              <a:rPr lang="vi-VN" sz="2400" dirty="0">
                <a:solidFill>
                  <a:srgbClr val="FF0000"/>
                </a:solidFill>
              </a:rPr>
              <a:t>Đất ngập nước có </a:t>
            </a:r>
            <a:r>
              <a:rPr lang="en-US" sz="2400" dirty="0" err="1" smtClean="0">
                <a:solidFill>
                  <a:srgbClr val="FF0000"/>
                </a:solidFill>
              </a:rPr>
              <a:t>vai</a:t>
            </a:r>
            <a:r>
              <a:rPr lang="en-US" sz="2400" dirty="0" smtClean="0">
                <a:solidFill>
                  <a:srgbClr val="FF0000"/>
                </a:solidFill>
              </a:rPr>
              <a:t> </a:t>
            </a:r>
            <a:r>
              <a:rPr lang="en-US" sz="2400" dirty="0" err="1" smtClean="0">
                <a:solidFill>
                  <a:srgbClr val="FF0000"/>
                </a:solidFill>
              </a:rPr>
              <a:t>trò</a:t>
            </a:r>
            <a:r>
              <a:rPr lang="en-US" sz="2400" dirty="0" smtClean="0">
                <a:solidFill>
                  <a:srgbClr val="FF0000"/>
                </a:solidFill>
              </a:rPr>
              <a:t> to </a:t>
            </a:r>
            <a:r>
              <a:rPr lang="en-US" sz="2400" dirty="0" err="1" smtClean="0">
                <a:solidFill>
                  <a:srgbClr val="FF0000"/>
                </a:solidFill>
              </a:rPr>
              <a:t>lớn</a:t>
            </a:r>
            <a:r>
              <a:rPr lang="en-US" sz="2400" dirty="0" smtClean="0">
                <a:solidFill>
                  <a:srgbClr val="FF0000"/>
                </a:solidFill>
              </a:rPr>
              <a:t> </a:t>
            </a:r>
            <a:r>
              <a:rPr lang="vi-VN" sz="2400" dirty="0" smtClean="0">
                <a:solidFill>
                  <a:srgbClr val="FF0000"/>
                </a:solidFill>
              </a:rPr>
              <a:t>trong </a:t>
            </a:r>
            <a:r>
              <a:rPr lang="vi-VN" sz="2400" dirty="0">
                <a:solidFill>
                  <a:srgbClr val="FF0000"/>
                </a:solidFill>
              </a:rPr>
              <a:t>cuộc sống con người và thiên </a:t>
            </a:r>
            <a:r>
              <a:rPr lang="vi-VN" sz="2400" dirty="0" smtClean="0">
                <a:solidFill>
                  <a:srgbClr val="FF0000"/>
                </a:solidFill>
              </a:rPr>
              <a:t>nhiên</a:t>
            </a:r>
            <a:endParaRPr lang="vi-VN" sz="2400" dirty="0">
              <a:solidFill>
                <a:srgbClr val="FF0000"/>
              </a:solidFill>
            </a:endParaRPr>
          </a:p>
          <a:p>
            <a:pPr algn="just"/>
            <a:r>
              <a:rPr lang="vi-VN" sz="2400" i="1" dirty="0"/>
              <a:t>- Đảm bảo nguồn cấp nước cho thế giới, lưu trữ nước mưa, nước chảy tràn khi mưa bão, giúp giảm lũ lụt và hỗ trợ cấp nước khi hạn hán.</a:t>
            </a:r>
            <a:endParaRPr lang="vi-VN" sz="2400" dirty="0"/>
          </a:p>
          <a:p>
            <a:pPr algn="just"/>
            <a:r>
              <a:rPr lang="vi-VN" sz="2400" i="1" dirty="0"/>
              <a:t>- Lọc các chất độc hại.</a:t>
            </a:r>
            <a:endParaRPr lang="vi-VN" sz="2400" dirty="0"/>
          </a:p>
          <a:p>
            <a:pPr algn="just"/>
            <a:r>
              <a:rPr lang="vi-VN" sz="2400" i="1" dirty="0"/>
              <a:t>- Lưu trữ carbon giúp chống lại tác động của biến đổi khí hậu</a:t>
            </a:r>
            <a:r>
              <a:rPr lang="vi-VN" sz="2400" dirty="0"/>
              <a:t>.</a:t>
            </a:r>
          </a:p>
          <a:p>
            <a:pPr algn="just"/>
            <a:r>
              <a:rPr lang="vi-VN" sz="2400" i="1" dirty="0"/>
              <a:t>- Là vùng dự phòng giảm thiểu tác động tiêu cực trong điều kiện thời tiết cực đoan, thiên tai.</a:t>
            </a:r>
            <a:endParaRPr lang="vi-VN" sz="2400" dirty="0"/>
          </a:p>
          <a:p>
            <a:pPr algn="just"/>
            <a:r>
              <a:rPr lang="vi-VN" sz="2400" i="1" dirty="0"/>
              <a:t>- Là vùng đảm bảo đa dạng sinh học</a:t>
            </a:r>
            <a:r>
              <a:rPr lang="vi-VN" sz="2400" dirty="0"/>
              <a:t>.</a:t>
            </a:r>
          </a:p>
          <a:p>
            <a:pPr algn="just"/>
            <a:r>
              <a:rPr lang="vi-VN" sz="2400" i="1" dirty="0"/>
              <a:t>- Đảm bảo nguồn cung cấp thức ăn.</a:t>
            </a:r>
            <a:endParaRPr lang="vi-VN" sz="2400" dirty="0"/>
          </a:p>
          <a:p>
            <a:pPr algn="just"/>
            <a:r>
              <a:rPr lang="vi-VN" sz="2400" i="1" dirty="0"/>
              <a:t>- Tạo nên các nguồn sinh kế.</a:t>
            </a:r>
            <a:endParaRPr lang="vi-VN" sz="2400" dirty="0"/>
          </a:p>
          <a:p>
            <a:pPr algn="just"/>
            <a:r>
              <a:rPr lang="vi-VN" sz="2400" dirty="0"/>
              <a:t/>
            </a:r>
            <a:br>
              <a:rPr lang="vi-VN" sz="2400" dirty="0"/>
            </a:b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88537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inhnenpowerpointdep.com/uploads/images/20-hinh-nen-chu-de-hoc-tap-cho-powerpoint-14840576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647700" y="1447800"/>
            <a:ext cx="7848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just"/>
            <a:r>
              <a:rPr lang="vi-VN" sz="2400" dirty="0"/>
              <a:t>Quan trọng đến vậy, nhưng hiện gần 90% vùng đất ngập nước trên thế giới đã bị suy </a:t>
            </a:r>
            <a:r>
              <a:rPr lang="vi-VN" sz="2400" dirty="0" smtClean="0"/>
              <a:t>thoái. </a:t>
            </a:r>
            <a:r>
              <a:rPr lang="vi-VN" sz="2400" dirty="0"/>
              <a:t>Trong vòng 50 năm trở lại đây thế giới đã mất 35% diện tích đất ngập nước</a:t>
            </a:r>
          </a:p>
          <a:p>
            <a:pPr algn="just"/>
            <a:endParaRPr lang="vi-VN" sz="2400" dirty="0"/>
          </a:p>
          <a:p>
            <a:pPr algn="just"/>
            <a:r>
              <a:rPr lang="vi-VN" sz="2400" dirty="0"/>
              <a:t>Các dữ liệu so sánh cho thấy thế giới đang mất đi các vùng đất ngập nước nhanh hơn gấp 3 lần so với tốc độ mất rừng</a:t>
            </a:r>
            <a:r>
              <a:rPr lang="vi-VN" sz="2400" dirty="0" smtClean="0"/>
              <a:t>.</a:t>
            </a:r>
          </a:p>
          <a:p>
            <a:pPr algn="just"/>
            <a:endParaRPr lang="vi-VN" sz="2400" dirty="0"/>
          </a:p>
          <a:p>
            <a:pPr algn="just"/>
            <a:r>
              <a:rPr lang="vi-VN" sz="2400" dirty="0"/>
              <a:t/>
            </a:r>
            <a:br>
              <a:rPr lang="vi-VN" sz="2400" dirty="0"/>
            </a:b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66909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09600"/>
            <a:ext cx="8382000" cy="1938992"/>
          </a:xfrm>
          <a:prstGeom prst="rect">
            <a:avLst/>
          </a:prstGeom>
          <a:noFill/>
        </p:spPr>
        <p:txBody>
          <a:bodyPr wrap="square" rtlCol="0">
            <a:spAutoFit/>
          </a:bodyPr>
          <a:lstStyle/>
          <a:p>
            <a:r>
              <a:rPr lang="vi-VN" sz="2400" dirty="0">
                <a:solidFill>
                  <a:srgbClr val="FF0000"/>
                </a:solidFill>
              </a:rPr>
              <a:t>Nguyên nhân: </a:t>
            </a:r>
          </a:p>
          <a:p>
            <a:r>
              <a:rPr lang="vi-VN" sz="2400" dirty="0" smtClean="0"/>
              <a:t>- Khách </a:t>
            </a:r>
            <a:r>
              <a:rPr lang="vi-VN" sz="2400" dirty="0"/>
              <a:t>quan: Do cháy rừng, thiên tai, dịch bệnh, biến đổi khói hâu...</a:t>
            </a:r>
          </a:p>
          <a:p>
            <a:r>
              <a:rPr lang="vi-VN" sz="2400" dirty="0" smtClean="0"/>
              <a:t>- Chủ </a:t>
            </a:r>
            <a:r>
              <a:rPr lang="vi-VN" sz="2400" dirty="0"/>
              <a:t>quan: Do con người đã cải tạo quá mức, khai thác tận diệt, làm ô nhiễm môi trường ...</a:t>
            </a:r>
          </a:p>
        </p:txBody>
      </p:sp>
      <p:sp>
        <p:nvSpPr>
          <p:cNvPr id="4" name="TextBox 3"/>
          <p:cNvSpPr txBox="1"/>
          <p:nvPr/>
        </p:nvSpPr>
        <p:spPr>
          <a:xfrm>
            <a:off x="685800" y="2819400"/>
            <a:ext cx="8077200" cy="3416320"/>
          </a:xfrm>
          <a:prstGeom prst="rect">
            <a:avLst/>
          </a:prstGeom>
          <a:noFill/>
        </p:spPr>
        <p:txBody>
          <a:bodyPr wrap="square" rtlCol="0">
            <a:spAutoFit/>
          </a:bodyPr>
          <a:lstStyle/>
          <a:p>
            <a:pPr algn="just"/>
            <a:r>
              <a:rPr lang="vi-VN" sz="2400" dirty="0">
                <a:solidFill>
                  <a:srgbClr val="FF0000"/>
                </a:solidFill>
              </a:rPr>
              <a:t>Hậu quả:</a:t>
            </a:r>
          </a:p>
          <a:p>
            <a:pPr marL="285750" indent="-285750" algn="just">
              <a:buFontTx/>
              <a:buChar char="-"/>
            </a:pPr>
            <a:r>
              <a:rPr lang="vi-VN" sz="2400" dirty="0"/>
              <a:t>Nước biển dâng cao dẫn đến sạt lở, xói mòn; người dân ở những khu vực thấp bị mất đất mất nhà, thiếu đất canh tác.</a:t>
            </a:r>
          </a:p>
          <a:p>
            <a:pPr marL="285750" indent="-285750" algn="just">
              <a:buFontTx/>
              <a:buChar char="-"/>
            </a:pPr>
            <a:r>
              <a:rPr lang="vi-VN" sz="2400" dirty="0"/>
              <a:t>Hệ sinh thái bị phá hủy</a:t>
            </a:r>
          </a:p>
          <a:p>
            <a:pPr marL="285750" indent="-285750" algn="just">
              <a:buFontTx/>
              <a:buChar char="-"/>
            </a:pPr>
            <a:r>
              <a:rPr lang="vi-VN" sz="2400" dirty="0"/>
              <a:t>Thiên tai dịch bệnh ngày càng nặng nề hơn</a:t>
            </a:r>
          </a:p>
          <a:p>
            <a:pPr marL="285750" indent="-285750" algn="just">
              <a:buFontTx/>
              <a:buChar char="-"/>
            </a:pPr>
            <a:r>
              <a:rPr lang="vi-VN" sz="2400" dirty="0"/>
              <a:t>Một số loài động vật thực vật bị tuyệt chủng</a:t>
            </a:r>
          </a:p>
          <a:p>
            <a:pPr marL="285750" indent="-285750" algn="just">
              <a:buFontTx/>
              <a:buChar char="-"/>
            </a:pPr>
            <a:r>
              <a:rPr lang="vi-VN" sz="2400" dirty="0"/>
              <a:t>Lương thực và nguồn nước ngọt khan hiếm</a:t>
            </a:r>
          </a:p>
          <a:p>
            <a:pPr marL="285750" indent="-285750" algn="just">
              <a:buFontTx/>
              <a:buChar char="-"/>
            </a:pPr>
            <a:r>
              <a:rPr lang="vi-VN" sz="2400" dirty="0"/>
              <a:t>Ảnh hưởng nặng nề đến sự phát triển kinh tế....</a:t>
            </a:r>
          </a:p>
        </p:txBody>
      </p:sp>
    </p:spTree>
    <p:extLst>
      <p:ext uri="{BB962C8B-B14F-4D97-AF65-F5344CB8AC3E}">
        <p14:creationId xmlns:p14="http://schemas.microsoft.com/office/powerpoint/2010/main" val="398729421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2617" y="533400"/>
            <a:ext cx="9067800" cy="461665"/>
          </a:xfrm>
          <a:prstGeom prst="rect">
            <a:avLst/>
          </a:prstGeom>
        </p:spPr>
        <p:txBody>
          <a:bodyPr wrap="square">
            <a:spAutoFit/>
          </a:bodyPr>
          <a:lstStyle/>
          <a:p>
            <a:pPr algn="just"/>
            <a:r>
              <a:rPr lang="vi-VN" sz="2400" dirty="0" smtClean="0">
                <a:solidFill>
                  <a:srgbClr val="FF0000"/>
                </a:solidFill>
              </a:rPr>
              <a:t>Biện </a:t>
            </a:r>
            <a:r>
              <a:rPr lang="vi-VN" sz="2400" dirty="0">
                <a:solidFill>
                  <a:srgbClr val="FF0000"/>
                </a:solidFill>
              </a:rPr>
              <a:t>pháp để phục hồi và bảo tồn </a:t>
            </a:r>
            <a:r>
              <a:rPr lang="vi-VN" sz="2400" dirty="0" smtClean="0">
                <a:solidFill>
                  <a:srgbClr val="FF0000"/>
                </a:solidFill>
              </a:rPr>
              <a:t>các vùng đất ngập nước  </a:t>
            </a:r>
            <a:endParaRPr lang="vi-VN" sz="2400" dirty="0">
              <a:solidFill>
                <a:srgbClr val="FF0000"/>
              </a:solidFill>
            </a:endParaRPr>
          </a:p>
        </p:txBody>
      </p:sp>
      <p:sp>
        <p:nvSpPr>
          <p:cNvPr id="4" name="TextBox 3"/>
          <p:cNvSpPr txBox="1"/>
          <p:nvPr/>
        </p:nvSpPr>
        <p:spPr>
          <a:xfrm>
            <a:off x="304800" y="1219200"/>
            <a:ext cx="8395855" cy="4893647"/>
          </a:xfrm>
          <a:prstGeom prst="rect">
            <a:avLst/>
          </a:prstGeom>
          <a:noFill/>
        </p:spPr>
        <p:txBody>
          <a:bodyPr wrap="square" rtlCol="0">
            <a:spAutoFit/>
          </a:bodyPr>
          <a:lstStyle/>
          <a:p>
            <a:pPr marL="342900" indent="-342900" algn="just">
              <a:buFontTx/>
              <a:buChar char="-"/>
            </a:pPr>
            <a:r>
              <a:rPr lang="vi-VN" sz="2400" dirty="0" smtClean="0"/>
              <a:t>Tuyên </a:t>
            </a:r>
            <a:r>
              <a:rPr lang="vi-VN" sz="2400" dirty="0"/>
              <a:t>truyền, phổ biến về giá trị và tầm quan trọng của các vùng đất ngập nước đối với sự sống của con người và thiên </a:t>
            </a:r>
            <a:r>
              <a:rPr lang="vi-VN" sz="2400" dirty="0" smtClean="0"/>
              <a:t>nhiên.</a:t>
            </a:r>
          </a:p>
          <a:p>
            <a:pPr algn="just"/>
            <a:endParaRPr lang="vi-VN" sz="2400" dirty="0" smtClean="0"/>
          </a:p>
          <a:p>
            <a:pPr marL="342900" indent="-342900" algn="just">
              <a:buFontTx/>
              <a:buChar char="-"/>
            </a:pPr>
            <a:r>
              <a:rPr lang="vi-VN" sz="2400" dirty="0" smtClean="0"/>
              <a:t>Kêu </a:t>
            </a:r>
            <a:r>
              <a:rPr lang="vi-VN" sz="2400" dirty="0"/>
              <a:t>gọi mọi người dân cùng cam kết bảo vệ, sử dụng bền </a:t>
            </a:r>
            <a:r>
              <a:rPr lang="vi-VN" sz="2400" dirty="0" smtClean="0"/>
              <a:t>vững, không khai thác tận diệt các </a:t>
            </a:r>
            <a:r>
              <a:rPr lang="vi-VN" sz="2400" dirty="0"/>
              <a:t>vùng đất ngập </a:t>
            </a:r>
            <a:r>
              <a:rPr lang="vi-VN" sz="2400" dirty="0" smtClean="0"/>
              <a:t>nước.</a:t>
            </a:r>
          </a:p>
          <a:p>
            <a:pPr algn="just"/>
            <a:r>
              <a:rPr lang="vi-VN" sz="2400" dirty="0" smtClean="0"/>
              <a:t>-   Phân </a:t>
            </a:r>
            <a:r>
              <a:rPr lang="vi-VN" sz="2400" dirty="0"/>
              <a:t>loại rác thải, giữ gìn vệ sinh môi </a:t>
            </a:r>
            <a:r>
              <a:rPr lang="vi-VN" sz="2400" dirty="0" smtClean="0"/>
              <a:t>trường</a:t>
            </a:r>
            <a:r>
              <a:rPr lang="vi-VN" sz="2400" dirty="0"/>
              <a:t>.</a:t>
            </a:r>
            <a:endParaRPr lang="vi-VN" sz="2400" dirty="0" smtClean="0"/>
          </a:p>
          <a:p>
            <a:pPr algn="just"/>
            <a:endParaRPr lang="vi-VN" sz="2400" dirty="0" smtClean="0"/>
          </a:p>
          <a:p>
            <a:pPr marL="342900" indent="-342900" algn="just">
              <a:buFontTx/>
              <a:buChar char="-"/>
            </a:pPr>
            <a:r>
              <a:rPr lang="vi-VN" sz="2400" dirty="0"/>
              <a:t>Tăng cường quản </a:t>
            </a:r>
            <a:r>
              <a:rPr lang="vi-VN" sz="2400" dirty="0" smtClean="0"/>
              <a:t>lý, đẩy </a:t>
            </a:r>
            <a:r>
              <a:rPr lang="vi-VN" sz="2400" dirty="0"/>
              <a:t>mạnh các giải pháp đầu tư </a:t>
            </a:r>
            <a:r>
              <a:rPr lang="vi-VN" sz="2400" dirty="0" smtClean="0"/>
              <a:t>vào việc </a:t>
            </a:r>
            <a:r>
              <a:rPr lang="vi-VN" sz="2400" dirty="0"/>
              <a:t>bảo tồn, quản lý và phục hồi các vùng đất ngập </a:t>
            </a:r>
            <a:r>
              <a:rPr lang="vi-VN" sz="2400" dirty="0" smtClean="0"/>
              <a:t>nước...</a:t>
            </a:r>
          </a:p>
          <a:p>
            <a:pPr algn="just"/>
            <a:endParaRPr lang="vi-VN" sz="2400" dirty="0" smtClean="0"/>
          </a:p>
        </p:txBody>
      </p:sp>
    </p:spTree>
    <p:extLst>
      <p:ext uri="{BB962C8B-B14F-4D97-AF65-F5344CB8AC3E}">
        <p14:creationId xmlns:p14="http://schemas.microsoft.com/office/powerpoint/2010/main" val="1303554728"/>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inhnenpowerpointdep.com/uploads/images/20-hinh-nen-chu-de-hoc-tap-cho-powerpoint-14840576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638175" y="1652740"/>
            <a:ext cx="7848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a:r>
              <a:rPr lang="vi-VN" altLang="en-US" sz="4400" b="1" dirty="0" smtClean="0">
                <a:solidFill>
                  <a:srgbClr val="FF0000"/>
                </a:solidFill>
                <a:latin typeface="Times New Roman" panose="02020603050405020304" pitchFamily="18" charset="0"/>
                <a:cs typeface="Times New Roman" panose="02020603050405020304" pitchFamily="18" charset="0"/>
              </a:rPr>
              <a:t>CẢM ƠN QUÍ THẦY CÔ VÀ CÁC EM HỌC SINH ĐÃ THEO DÕI </a:t>
            </a:r>
            <a:r>
              <a:rPr lang="vi-VN" altLang="en-US" sz="4400" b="1" dirty="0" smtClean="0">
                <a:solidFill>
                  <a:srgbClr val="FF0000"/>
                </a:solidFill>
                <a:latin typeface="Times New Roman" panose="02020603050405020304" pitchFamily="18" charset="0"/>
                <a:cs typeface="Times New Roman" panose="02020603050405020304" pitchFamily="18" charset="0"/>
              </a:rPr>
              <a:t>NỘI DUNG TUYÊN TRUYỀN</a:t>
            </a:r>
            <a:endParaRPr lang="en-US" altLang="en-US" sz="4400" b="1" dirty="0">
              <a:solidFill>
                <a:srgbClr val="FF0000"/>
              </a:solidFill>
              <a:latin typeface="Times New Roman" panose="02020603050405020304" pitchFamily="18" charset="0"/>
              <a:cs typeface="Times New Roman" panose="02020603050405020304" pitchFamily="18" charset="0"/>
            </a:endParaRPr>
          </a:p>
          <a:p>
            <a:pPr algn="ctr"/>
            <a:r>
              <a:rPr lang="en-US" altLang="en-US" sz="4400" b="1" dirty="0">
                <a:solidFill>
                  <a:srgbClr val="FF0000"/>
                </a:solidFill>
                <a:latin typeface="Times New Roman" panose="02020603050405020304" pitchFamily="18" charset="0"/>
                <a:cs typeface="Times New Roman" panose="02020603050405020304" pitchFamily="18" charset="0"/>
              </a:rPr>
              <a:t> </a:t>
            </a:r>
          </a:p>
        </p:txBody>
      </p:sp>
      <p:pic>
        <p:nvPicPr>
          <p:cNvPr id="3078" name="Picture 11" descr="hình ảnh động powerpoin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648200"/>
            <a:ext cx="480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hình ảnh động powerpoin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33400"/>
            <a:ext cx="69913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851918"/>
      </p:ext>
    </p:extLst>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inhnenpowerpointdep.com/uploads/images/20-hinh-nen-chu-de-hoc-tap-cho-powerpoint-14840576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661555" y="585950"/>
            <a:ext cx="7848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just"/>
            <a:r>
              <a:rPr lang="vi-VN" sz="2800" dirty="0"/>
              <a:t>Bộ Tài nguyên và Môi trường vừa có văn bản yêu cầu hưởng ứng Ngày </a:t>
            </a:r>
            <a:r>
              <a:rPr lang="vi-VN" sz="2800" dirty="0">
                <a:solidFill>
                  <a:srgbClr val="FF0000"/>
                </a:solidFill>
              </a:rPr>
              <a:t>Đất ngập nước </a:t>
            </a:r>
            <a:r>
              <a:rPr lang="vi-VN" sz="2800" dirty="0"/>
              <a:t>Thế giới năm </a:t>
            </a:r>
            <a:r>
              <a:rPr lang="vi-VN" sz="2800" dirty="0" smtClean="0"/>
              <a:t>2023</a:t>
            </a:r>
            <a:r>
              <a:rPr lang="en-US" sz="2800" dirty="0" smtClean="0"/>
              <a:t> </a:t>
            </a:r>
            <a:r>
              <a:rPr lang="vi-VN" sz="2800" dirty="0" smtClean="0"/>
              <a:t>để </a:t>
            </a:r>
            <a:r>
              <a:rPr lang="vi-VN" sz="2800" dirty="0"/>
              <a:t>hưởng ứng đề nghị của Ban thư ký </a:t>
            </a:r>
            <a:r>
              <a:rPr lang="vi-VN" sz="2800" dirty="0">
                <a:solidFill>
                  <a:srgbClr val="FF0000"/>
                </a:solidFill>
              </a:rPr>
              <a:t>Công ước Ramsar </a:t>
            </a:r>
            <a:r>
              <a:rPr lang="vi-VN" sz="2800" dirty="0"/>
              <a:t>và lời kêu gọi của Đại Hội đồng Liên hợp quốc về Thập kỷ “Phục hồi Hệ sinh thái”, Ban thư ký Công ước Ramsar đã đề nghị các quốc gia hưởng ứng, tổ chức các hoạt động kỷ niệm Ngày Đất ngập nước Thế giới vào ngày 2 tháng 2 năm 2023.</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638175" y="4542413"/>
            <a:ext cx="7848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a:r>
              <a:rPr lang="vi-VN" sz="2800" dirty="0"/>
              <a:t>Chủ đề Ngày Đất ngập nước Thế giới năm 2023 là </a:t>
            </a:r>
            <a:r>
              <a:rPr lang="vi-VN" sz="2800" dirty="0">
                <a:solidFill>
                  <a:srgbClr val="FF0000"/>
                </a:solidFill>
              </a:rPr>
              <a:t>“Hãy phục hồi đất ngập nước ngay từ hôm nay </a:t>
            </a:r>
            <a:r>
              <a:rPr lang="en-US" sz="2800" dirty="0" smtClean="0">
                <a:solidFill>
                  <a:srgbClr val="FF0000"/>
                </a:solidFill>
              </a:rPr>
              <a: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7562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inhnenpowerpointdep.com/uploads/images/20-hinh-nen-chu-de-hoc-tap-cho-powerpoint-14840576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647700" y="568699"/>
            <a:ext cx="7848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just"/>
            <a:r>
              <a:rPr lang="vi-VN" sz="2800" dirty="0">
                <a:solidFill>
                  <a:srgbClr val="FF0000"/>
                </a:solidFill>
              </a:rPr>
              <a:t>Công ước về các vùng đất ngập nước (gọi tắt là Công ước Ramsar) là một hiệp ước liên chính phủ được thông qua ngày 02 tháng 02 năm 1971 tại thành phố Ramsar </a:t>
            </a:r>
            <a:r>
              <a:rPr lang="vi-VN" sz="2800" dirty="0" smtClean="0">
                <a:solidFill>
                  <a:srgbClr val="FF0000"/>
                </a:solidFill>
              </a:rPr>
              <a:t>của Iran</a:t>
            </a:r>
            <a:r>
              <a:rPr lang="en-US" sz="2800" dirty="0" smtClean="0">
                <a:solidFill>
                  <a:srgbClr val="FF0000"/>
                </a:solidFill>
              </a:rPr>
              <a:t> </a:t>
            </a:r>
            <a:r>
              <a:rPr lang="vi-VN" sz="2800" i="1" dirty="0" smtClean="0">
                <a:solidFill>
                  <a:srgbClr val="FF0000"/>
                </a:solidFill>
              </a:rPr>
              <a:t>với </a:t>
            </a:r>
            <a:r>
              <a:rPr lang="vi-VN" sz="2800" i="1" dirty="0">
                <a:solidFill>
                  <a:srgbClr val="FF0000"/>
                </a:solidFill>
              </a:rPr>
              <a:t>sự tham gia của 172 quốc gia thành </a:t>
            </a:r>
            <a:r>
              <a:rPr lang="vi-VN" sz="2800" i="1" dirty="0" smtClean="0">
                <a:solidFill>
                  <a:srgbClr val="FF0000"/>
                </a:solidFill>
              </a:rPr>
              <a:t>viên</a:t>
            </a:r>
            <a:r>
              <a:rPr lang="en-US" sz="2800" i="1" dirty="0" smtClean="0">
                <a:solidFill>
                  <a:srgbClr val="FF0000"/>
                </a:solidFill>
              </a:rPr>
              <a:t>.</a:t>
            </a:r>
            <a:r>
              <a:rPr lang="vi-VN" sz="2800" i="1" dirty="0" smtClean="0">
                <a:solidFill>
                  <a:srgbClr val="FF0000"/>
                </a:solidFill>
              </a:rPr>
              <a:t> </a:t>
            </a:r>
            <a:r>
              <a:rPr lang="vi-VN" sz="2800" dirty="0" smtClean="0">
                <a:solidFill>
                  <a:srgbClr val="FF0000"/>
                </a:solidFill>
              </a:rPr>
              <a:t>Để </a:t>
            </a:r>
            <a:r>
              <a:rPr lang="vi-VN" sz="2800" dirty="0">
                <a:solidFill>
                  <a:srgbClr val="FF0000"/>
                </a:solidFill>
              </a:rPr>
              <a:t>kỷ niệm sự kiện quan trọng này, các quốc gia thành viên Công ước đã chọn ngày 02/02 hàng năm là Ngày Đất ngập nước Thế giới</a:t>
            </a:r>
            <a:r>
              <a:rPr lang="vi-VN" sz="2800" dirty="0" smtClean="0">
                <a:solidFill>
                  <a:srgbClr val="FF0000"/>
                </a:solidFill>
              </a:rPr>
              <a:t>.</a:t>
            </a:r>
            <a:r>
              <a:rPr lang="vi-VN" sz="2800" i="1" dirty="0" smtClean="0">
                <a:solidFill>
                  <a:srgbClr val="FF0000"/>
                </a:solidFill>
              </a:rPr>
              <a: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654627" y="4142765"/>
            <a:ext cx="7848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just"/>
            <a:r>
              <a:rPr lang="en-US" sz="2800" dirty="0"/>
              <a:t>V</a:t>
            </a:r>
            <a:r>
              <a:rPr lang="vi-VN" sz="2800" dirty="0" smtClean="0"/>
              <a:t>iệt </a:t>
            </a:r>
            <a:r>
              <a:rPr lang="vi-VN" sz="2800" dirty="0"/>
              <a:t>Nam đã chính thức tham gia Công ước Ramsar từ năm 1989 và là quốc gia đầu tiên của khu vực ASEAN tham gia công ước này</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136480"/>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inhnenpowerpointdep.com/uploads/images/20-hinh-nen-chu-de-hoc-tap-cho-powerpoint-14840576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762000" y="838200"/>
            <a:ext cx="7848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just"/>
            <a:r>
              <a:rPr lang="vi-VN" sz="2800" dirty="0" smtClean="0"/>
              <a:t>Theo Công </a:t>
            </a:r>
            <a:r>
              <a:rPr lang="vi-VN" sz="2800" dirty="0"/>
              <a:t>ước RAMSAR thì </a:t>
            </a:r>
            <a:r>
              <a:rPr lang="vi-VN" sz="2800" b="1" dirty="0" smtClean="0"/>
              <a:t>Đất </a:t>
            </a:r>
            <a:r>
              <a:rPr lang="vi-VN" sz="2800" b="1" dirty="0"/>
              <a:t>ngập nước</a:t>
            </a:r>
            <a:r>
              <a:rPr lang="vi-VN" sz="2800" dirty="0"/>
              <a:t> là một vùng đất mà </a:t>
            </a:r>
            <a:r>
              <a:rPr lang="vi-VN" sz="2800" dirty="0">
                <a:hlinkClick r:id="rId3" tooltip="Đất"/>
              </a:rPr>
              <a:t>đất</a:t>
            </a:r>
            <a:r>
              <a:rPr lang="vi-VN" sz="2800" dirty="0"/>
              <a:t> bị bão hòa có </a:t>
            </a:r>
            <a:r>
              <a:rPr lang="vi-VN" sz="2800" dirty="0">
                <a:hlinkClick r:id="rId4" tooltip="Độ ẩm"/>
              </a:rPr>
              <a:t>độ ẩm</a:t>
            </a:r>
            <a:r>
              <a:rPr lang="vi-VN" sz="2800" dirty="0"/>
              <a:t> theo mùa hay vĩnh viễn. Các vùng này cũng có thể bị bao phủ một phần hay hoàn toàn bởi hồ </a:t>
            </a:r>
            <a:r>
              <a:rPr lang="vi-VN" sz="2800" dirty="0" smtClean="0"/>
              <a:t>cạn.</a:t>
            </a:r>
            <a:r>
              <a:rPr lang="en-US" sz="2800" baseline="30000" dirty="0"/>
              <a:t> </a:t>
            </a:r>
            <a:r>
              <a:rPr lang="vi-VN" sz="2800" dirty="0" smtClean="0"/>
              <a:t>Các </a:t>
            </a:r>
            <a:r>
              <a:rPr lang="vi-VN" sz="2800" dirty="0"/>
              <a:t>vùng đất ngập nước bao gồm </a:t>
            </a:r>
            <a:r>
              <a:rPr lang="vi-VN" sz="2800" dirty="0">
                <a:hlinkClick r:id="rId5" tooltip="Đầm lầy"/>
              </a:rPr>
              <a:t>đầm </a:t>
            </a:r>
            <a:r>
              <a:rPr lang="vi-VN" sz="2800" dirty="0" smtClean="0">
                <a:hlinkClick r:id="rId5" tooltip="Đầm lầy"/>
              </a:rPr>
              <a:t>lầy</a:t>
            </a:r>
            <a:r>
              <a:rPr lang="en-US" sz="2800" dirty="0"/>
              <a:t>,</a:t>
            </a:r>
            <a:r>
              <a:rPr lang="vi-VN" sz="2800" dirty="0"/>
              <a:t> </a:t>
            </a:r>
            <a:r>
              <a:rPr lang="vi-VN" sz="2800" dirty="0">
                <a:hlinkClick r:id="rId6" tooltip="Đầm"/>
              </a:rPr>
              <a:t>đầm</a:t>
            </a:r>
            <a:r>
              <a:rPr lang="vi-VN" sz="2800" dirty="0"/>
              <a:t>, </a:t>
            </a:r>
            <a:r>
              <a:rPr lang="vi-VN" sz="2800" dirty="0">
                <a:hlinkClick r:id="rId7" tooltip="Đồng cỏ ẩm ướt"/>
              </a:rPr>
              <a:t>đồng cỏ ẩm ướt</a:t>
            </a:r>
            <a:r>
              <a:rPr lang="vi-VN" sz="2800" dirty="0"/>
              <a:t>, </a:t>
            </a:r>
            <a:r>
              <a:rPr lang="vi-VN" sz="2800" dirty="0">
                <a:hlinkClick r:id="rId8" tooltip="Đồng lầy"/>
              </a:rPr>
              <a:t>đồng lầy</a:t>
            </a:r>
            <a:r>
              <a:rPr lang="vi-VN" sz="2800" dirty="0"/>
              <a:t>, và </a:t>
            </a:r>
            <a:r>
              <a:rPr lang="vi-VN" sz="2800" dirty="0">
                <a:hlinkClick r:id="rId9" tooltip="Bãi lầy triều"/>
              </a:rPr>
              <a:t>bãi lầy</a:t>
            </a:r>
            <a:r>
              <a:rPr lang="vi-VN" sz="2800" dirty="0"/>
              <a:t>, hoặc hỗn hợp </a:t>
            </a:r>
            <a:r>
              <a:rPr lang="vi-VN" sz="2800" dirty="0" smtClean="0"/>
              <a:t>bao </a:t>
            </a:r>
            <a:r>
              <a:rPr lang="vi-VN" sz="2800" dirty="0"/>
              <a:t>gồm </a:t>
            </a:r>
            <a:r>
              <a:rPr lang="vi-VN" sz="2800" dirty="0">
                <a:hlinkClick r:id="rId10" tooltip="Rừng ngập mặn"/>
              </a:rPr>
              <a:t>rừng ngập mặn</a:t>
            </a:r>
            <a:r>
              <a:rPr lang="vi-VN" sz="2800" dirty="0"/>
              <a:t>, các loại </a:t>
            </a:r>
            <a:r>
              <a:rPr lang="vi-VN" sz="2800" dirty="0">
                <a:hlinkClick r:id="rId11" tooltip="Rừng ngập nước"/>
              </a:rPr>
              <a:t>rừng ngập nước</a:t>
            </a:r>
            <a:r>
              <a:rPr lang="vi-VN" sz="2800" dirty="0"/>
              <a:t>. </a:t>
            </a:r>
            <a:r>
              <a:rPr lang="vi-VN" sz="2800" dirty="0">
                <a:hlinkClick r:id="rId12" tooltip="Nước"/>
              </a:rPr>
              <a:t>Nước</a:t>
            </a:r>
            <a:r>
              <a:rPr lang="vi-VN" sz="2800" dirty="0"/>
              <a:t> trong vùng đất ngập nước có thể là </a:t>
            </a:r>
            <a:r>
              <a:rPr lang="vi-VN" sz="2800" dirty="0">
                <a:hlinkClick r:id="rId13" tooltip="Nước mặn"/>
              </a:rPr>
              <a:t>nước mặn</a:t>
            </a:r>
            <a:r>
              <a:rPr lang="vi-VN" sz="2800" dirty="0"/>
              <a:t>, </a:t>
            </a:r>
            <a:r>
              <a:rPr lang="vi-VN" sz="2800" dirty="0">
                <a:hlinkClick r:id="rId14" tooltip="Nước ngọt"/>
              </a:rPr>
              <a:t>nước ngọt</a:t>
            </a:r>
            <a:r>
              <a:rPr lang="vi-VN" sz="2800" dirty="0"/>
              <a:t> hoặc </a:t>
            </a:r>
            <a:r>
              <a:rPr lang="vi-VN" sz="2800" dirty="0">
                <a:hlinkClick r:id="rId15" tooltip="Nước lợ"/>
              </a:rPr>
              <a:t>nước lợ</a:t>
            </a:r>
            <a:r>
              <a:rPr lang="vi-VN" sz="2800" dirty="0"/>
              <a: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24094"/>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inhnenpowerpointdep.com/uploads/images/20-hinh-nen-chu-de-hoc-tap-cho-powerpoint-14840576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723900" y="1371600"/>
            <a:ext cx="8153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r>
              <a:rPr lang="vi-VN" sz="2800" dirty="0" smtClean="0"/>
              <a:t>	</a:t>
            </a:r>
            <a:r>
              <a:rPr lang="vi-VN" sz="2800" dirty="0" smtClean="0">
                <a:solidFill>
                  <a:srgbClr val="FF0000"/>
                </a:solidFill>
              </a:rPr>
              <a:t>Đến </a:t>
            </a:r>
            <a:r>
              <a:rPr lang="vi-VN" sz="2800" dirty="0">
                <a:solidFill>
                  <a:srgbClr val="FF0000"/>
                </a:solidFill>
              </a:rPr>
              <a:t>nay, Việt Nam đã có 47 vùng đất ngập nước được quy hoạch trên phạm vi toàn </a:t>
            </a:r>
            <a:r>
              <a:rPr lang="vi-VN" sz="2800" dirty="0" smtClean="0">
                <a:solidFill>
                  <a:srgbClr val="FF0000"/>
                </a:solidFill>
              </a:rPr>
              <a:t>quốc và có 9 vùng đất ngập nước  được RAMSAR công nhận</a:t>
            </a:r>
            <a:r>
              <a:rPr lang="vi-VN" sz="2800" dirty="0">
                <a:solidFill>
                  <a:srgbClr val="FF0000"/>
                </a:solidFill>
              </a:rPr>
              <a:t/>
            </a:r>
            <a:br>
              <a:rPr lang="vi-VN" sz="2800" dirty="0">
                <a:solidFill>
                  <a:srgbClr val="FF0000"/>
                </a:solidFill>
              </a:rPr>
            </a:b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793223"/>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ChangeArrowheads="1"/>
          </p:cNvSpPr>
          <p:nvPr/>
        </p:nvSpPr>
        <p:spPr bwMode="auto">
          <a:xfrm>
            <a:off x="533400" y="228600"/>
            <a:ext cx="78486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r>
              <a:rPr lang="en-US" sz="2000" b="1" dirty="0" smtClean="0"/>
              <a:t>1.</a:t>
            </a:r>
            <a:r>
              <a:rPr lang="vi-VN" sz="2000" b="1" dirty="0" smtClean="0"/>
              <a:t>Vườn Quốc Gia </a:t>
            </a:r>
            <a:r>
              <a:rPr lang="vi-VN" sz="2000" b="1" dirty="0"/>
              <a:t>Xuân Thủy - nơi dừng chân và trú đông của các loài chim nước di </a:t>
            </a:r>
            <a:r>
              <a:rPr lang="vi-VN" sz="2000" b="1" dirty="0" smtClean="0"/>
              <a:t>cư ( Nam Định)</a:t>
            </a:r>
            <a:endParaRPr lang="vi-VN" sz="2000" dirty="0"/>
          </a:p>
          <a:p>
            <a:r>
              <a:rPr lang="vi-VN" sz="2000" dirty="0"/>
              <a:t>     Năm 1988, khu bãi bồi ở phía Nam cửa sông Hồng thuộc huyện Xuân Thủy (tỉnh Nam Định) được công nhận là khu Ramsar thứ 50 của thế giới và là đầu tiên của khu vực Đông Nam Á </a:t>
            </a:r>
          </a:p>
          <a:p>
            <a:pPr algn="just"/>
            <a:r>
              <a:rPr lang="vi-VN" sz="2400" dirty="0"/>
              <a:t/>
            </a:r>
            <a:br>
              <a:rPr lang="vi-VN" sz="2400" dirty="0"/>
            </a:b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5126" name="Picture 6" descr="http://tapchimoitruong.vn/Portals/0/Images/News/N%C4%82M%202015/S%E1%BB%91%202/Ph%C3%A1t%20tri%E1%BB%83n%20b%E1%BB%81n%20v%E1%BB%AFng/8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8991600"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1516" y="6477000"/>
            <a:ext cx="3441968" cy="369332"/>
          </a:xfrm>
          <a:prstGeom prst="rect">
            <a:avLst/>
          </a:prstGeom>
        </p:spPr>
        <p:txBody>
          <a:bodyPr wrap="none">
            <a:spAutoFit/>
          </a:bodyPr>
          <a:lstStyle/>
          <a:p>
            <a:r>
              <a:rPr lang="en-US" i="1" dirty="0" err="1">
                <a:solidFill>
                  <a:srgbClr val="212529"/>
                </a:solidFill>
                <a:latin typeface="San Francisco"/>
              </a:rPr>
              <a:t>Loài</a:t>
            </a:r>
            <a:r>
              <a:rPr lang="en-US" i="1" dirty="0">
                <a:solidFill>
                  <a:srgbClr val="212529"/>
                </a:solidFill>
                <a:latin typeface="San Francisco"/>
              </a:rPr>
              <a:t> </a:t>
            </a:r>
            <a:r>
              <a:rPr lang="en-US" i="1" dirty="0" err="1">
                <a:solidFill>
                  <a:srgbClr val="212529"/>
                </a:solidFill>
                <a:latin typeface="San Francisco"/>
              </a:rPr>
              <a:t>cò</a:t>
            </a:r>
            <a:r>
              <a:rPr lang="en-US" i="1" dirty="0">
                <a:solidFill>
                  <a:srgbClr val="212529"/>
                </a:solidFill>
                <a:latin typeface="San Francisco"/>
              </a:rPr>
              <a:t> </a:t>
            </a:r>
            <a:r>
              <a:rPr lang="en-US" i="1" dirty="0" err="1">
                <a:solidFill>
                  <a:srgbClr val="212529"/>
                </a:solidFill>
                <a:latin typeface="San Francisco"/>
              </a:rPr>
              <a:t>thìa</a:t>
            </a:r>
            <a:r>
              <a:rPr lang="en-US" i="1" dirty="0">
                <a:solidFill>
                  <a:srgbClr val="212529"/>
                </a:solidFill>
                <a:latin typeface="San Francisco"/>
              </a:rPr>
              <a:t> </a:t>
            </a:r>
            <a:r>
              <a:rPr lang="en-US" i="1" dirty="0" err="1">
                <a:solidFill>
                  <a:srgbClr val="212529"/>
                </a:solidFill>
                <a:latin typeface="San Francisco"/>
              </a:rPr>
              <a:t>tại</a:t>
            </a:r>
            <a:r>
              <a:rPr lang="en-US" i="1" dirty="0">
                <a:solidFill>
                  <a:srgbClr val="212529"/>
                </a:solidFill>
                <a:latin typeface="San Francisco"/>
              </a:rPr>
              <a:t> VQG </a:t>
            </a:r>
            <a:r>
              <a:rPr lang="en-US" i="1" dirty="0" err="1">
                <a:solidFill>
                  <a:srgbClr val="212529"/>
                </a:solidFill>
                <a:latin typeface="San Francisco"/>
              </a:rPr>
              <a:t>Xuân</a:t>
            </a:r>
            <a:r>
              <a:rPr lang="en-US" i="1" dirty="0">
                <a:solidFill>
                  <a:srgbClr val="212529"/>
                </a:solidFill>
                <a:latin typeface="San Francisco"/>
              </a:rPr>
              <a:t> </a:t>
            </a:r>
            <a:r>
              <a:rPr lang="en-US" i="1" dirty="0" err="1">
                <a:solidFill>
                  <a:srgbClr val="212529"/>
                </a:solidFill>
                <a:latin typeface="San Francisco"/>
              </a:rPr>
              <a:t>Thủy</a:t>
            </a:r>
            <a:endParaRPr lang="en-US" dirty="0"/>
          </a:p>
        </p:txBody>
      </p:sp>
    </p:spTree>
    <p:extLst>
      <p:ext uri="{BB962C8B-B14F-4D97-AF65-F5344CB8AC3E}">
        <p14:creationId xmlns:p14="http://schemas.microsoft.com/office/powerpoint/2010/main" val="87457970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arn(inVertical)">
                                      <p:cBhvr>
                                        <p:cTn id="12" dur="5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apchimoitruong.vn/Portals/0/Images/News/N%C4%82M%202015/S%E1%BB%91%202/Ph%C3%A1t%20tri%E1%BB%83n%20b%E1%BB%81n%20v%E1%BB%AFng/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8" y="1504356"/>
            <a:ext cx="4595957" cy="43630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381000"/>
            <a:ext cx="8382000" cy="707886"/>
          </a:xfrm>
          <a:prstGeom prst="rect">
            <a:avLst/>
          </a:prstGeom>
          <a:noFill/>
        </p:spPr>
        <p:txBody>
          <a:bodyPr wrap="square" rtlCol="0">
            <a:spAutoFit/>
          </a:bodyPr>
          <a:lstStyle/>
          <a:p>
            <a:r>
              <a:rPr lang="en-US" sz="2000" b="1" dirty="0" smtClean="0"/>
              <a:t>2. </a:t>
            </a:r>
            <a:r>
              <a:rPr lang="vi-VN" sz="2000" b="1" dirty="0" smtClean="0"/>
              <a:t>Khu </a:t>
            </a:r>
            <a:r>
              <a:rPr lang="vi-VN" sz="2000" b="1" dirty="0"/>
              <a:t>hệ ĐNN </a:t>
            </a:r>
            <a:r>
              <a:rPr lang="vi-VN" sz="2000" b="1" dirty="0" smtClean="0"/>
              <a:t>Bầu </a:t>
            </a:r>
            <a:r>
              <a:rPr lang="vi-VN" sz="2000" b="1" dirty="0"/>
              <a:t>Sấu - Môi trường sống của loài cá sấu </a:t>
            </a:r>
            <a:r>
              <a:rPr lang="vi-VN" sz="2000" b="1" dirty="0" smtClean="0"/>
              <a:t>xiêm( Đồng Nai)</a:t>
            </a:r>
            <a:endParaRPr lang="en-US" sz="2000" dirty="0"/>
          </a:p>
        </p:txBody>
      </p:sp>
      <p:sp>
        <p:nvSpPr>
          <p:cNvPr id="3" name="Rectangle 2"/>
          <p:cNvSpPr/>
          <p:nvPr/>
        </p:nvSpPr>
        <p:spPr>
          <a:xfrm>
            <a:off x="3048000" y="6096000"/>
            <a:ext cx="3711272" cy="369332"/>
          </a:xfrm>
          <a:prstGeom prst="rect">
            <a:avLst/>
          </a:prstGeom>
        </p:spPr>
        <p:txBody>
          <a:bodyPr wrap="none">
            <a:spAutoFit/>
          </a:bodyPr>
          <a:lstStyle/>
          <a:p>
            <a:r>
              <a:rPr lang="en-US" i="1" dirty="0" err="1">
                <a:solidFill>
                  <a:srgbClr val="212529"/>
                </a:solidFill>
                <a:latin typeface="San Francisco"/>
              </a:rPr>
              <a:t>Quang</a:t>
            </a:r>
            <a:r>
              <a:rPr lang="en-US" i="1" dirty="0">
                <a:solidFill>
                  <a:srgbClr val="212529"/>
                </a:solidFill>
                <a:latin typeface="San Francisco"/>
              </a:rPr>
              <a:t> </a:t>
            </a:r>
            <a:r>
              <a:rPr lang="en-US" i="1" dirty="0" err="1">
                <a:solidFill>
                  <a:srgbClr val="212529"/>
                </a:solidFill>
                <a:latin typeface="San Francisco"/>
              </a:rPr>
              <a:t>cảnh</a:t>
            </a:r>
            <a:r>
              <a:rPr lang="en-US" i="1" dirty="0">
                <a:solidFill>
                  <a:srgbClr val="212529"/>
                </a:solidFill>
                <a:latin typeface="San Francisco"/>
              </a:rPr>
              <a:t> </a:t>
            </a:r>
            <a:r>
              <a:rPr lang="en-US" i="1" dirty="0" err="1">
                <a:solidFill>
                  <a:srgbClr val="212529"/>
                </a:solidFill>
                <a:latin typeface="San Francisco"/>
              </a:rPr>
              <a:t>khu</a:t>
            </a:r>
            <a:r>
              <a:rPr lang="en-US" i="1" dirty="0">
                <a:solidFill>
                  <a:srgbClr val="212529"/>
                </a:solidFill>
                <a:latin typeface="San Francisco"/>
              </a:rPr>
              <a:t> </a:t>
            </a:r>
            <a:r>
              <a:rPr lang="en-US" i="1" dirty="0" err="1">
                <a:solidFill>
                  <a:srgbClr val="212529"/>
                </a:solidFill>
                <a:latin typeface="San Francisco"/>
              </a:rPr>
              <a:t>hệ</a:t>
            </a:r>
            <a:r>
              <a:rPr lang="en-US" i="1" dirty="0">
                <a:solidFill>
                  <a:srgbClr val="212529"/>
                </a:solidFill>
                <a:latin typeface="San Francisco"/>
              </a:rPr>
              <a:t> ĐNN </a:t>
            </a:r>
            <a:r>
              <a:rPr lang="en-US" i="1" dirty="0" err="1">
                <a:solidFill>
                  <a:srgbClr val="212529"/>
                </a:solidFill>
                <a:latin typeface="San Francisco"/>
              </a:rPr>
              <a:t>Bàu</a:t>
            </a:r>
            <a:r>
              <a:rPr lang="en-US" i="1" dirty="0">
                <a:solidFill>
                  <a:srgbClr val="212529"/>
                </a:solidFill>
                <a:latin typeface="San Francisco"/>
              </a:rPr>
              <a:t> </a:t>
            </a:r>
            <a:r>
              <a:rPr lang="en-US" i="1" dirty="0" err="1">
                <a:solidFill>
                  <a:srgbClr val="212529"/>
                </a:solidFill>
                <a:latin typeface="San Francisco"/>
              </a:rPr>
              <a:t>Sấu</a:t>
            </a:r>
            <a:endParaRPr lang="en-US" dirty="0"/>
          </a:p>
        </p:txBody>
      </p:sp>
      <p:pic>
        <p:nvPicPr>
          <p:cNvPr id="4" name="Picture 2" descr="https://ktmt.vnmediacdn.com/images/2021/05/01/30-1619852348-buc-tranh-phong-canh-huu-tinh-o-bau-sau-anh-ali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666" y="1504356"/>
            <a:ext cx="4492625" cy="4363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45164"/>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2" y="228600"/>
            <a:ext cx="8617528" cy="461665"/>
          </a:xfrm>
          <a:prstGeom prst="rect">
            <a:avLst/>
          </a:prstGeom>
          <a:noFill/>
        </p:spPr>
        <p:txBody>
          <a:bodyPr wrap="square" rtlCol="0">
            <a:spAutoFit/>
          </a:bodyPr>
          <a:lstStyle/>
          <a:p>
            <a:r>
              <a:rPr lang="en-US" sz="2400" b="1" dirty="0" smtClean="0"/>
              <a:t>3. VQG </a:t>
            </a:r>
            <a:r>
              <a:rPr lang="en-US" sz="2400" b="1" dirty="0"/>
              <a:t>Ba </a:t>
            </a:r>
            <a:r>
              <a:rPr lang="en-US" sz="2400" b="1" dirty="0" err="1"/>
              <a:t>Bể</a:t>
            </a:r>
            <a:r>
              <a:rPr lang="en-US" sz="2400" b="1" dirty="0"/>
              <a:t> - </a:t>
            </a:r>
            <a:r>
              <a:rPr lang="en-US" sz="2400" b="1" dirty="0" err="1"/>
              <a:t>Viên</a:t>
            </a:r>
            <a:r>
              <a:rPr lang="en-US" sz="2400" b="1" dirty="0"/>
              <a:t> </a:t>
            </a:r>
            <a:r>
              <a:rPr lang="en-US" sz="2400" b="1" dirty="0" err="1"/>
              <a:t>ngọc</a:t>
            </a:r>
            <a:r>
              <a:rPr lang="en-US" sz="2400" b="1" dirty="0"/>
              <a:t> </a:t>
            </a:r>
            <a:r>
              <a:rPr lang="en-US" sz="2400" b="1" dirty="0" err="1"/>
              <a:t>xanh</a:t>
            </a:r>
            <a:r>
              <a:rPr lang="en-US" sz="2400" b="1" dirty="0"/>
              <a:t> </a:t>
            </a:r>
            <a:r>
              <a:rPr lang="en-US" sz="2400" b="1" dirty="0" err="1"/>
              <a:t>của</a:t>
            </a:r>
            <a:r>
              <a:rPr lang="en-US" sz="2400" b="1" dirty="0"/>
              <a:t> </a:t>
            </a:r>
            <a:r>
              <a:rPr lang="en-US" sz="2400" b="1" dirty="0" err="1"/>
              <a:t>núi</a:t>
            </a:r>
            <a:r>
              <a:rPr lang="en-US" sz="2400" b="1" dirty="0"/>
              <a:t> </a:t>
            </a:r>
            <a:r>
              <a:rPr lang="en-US" sz="2400" b="1" dirty="0" err="1"/>
              <a:t>rừng</a:t>
            </a:r>
            <a:r>
              <a:rPr lang="en-US" sz="2400" b="1" dirty="0"/>
              <a:t> </a:t>
            </a:r>
            <a:r>
              <a:rPr lang="en-US" sz="2400" b="1" dirty="0" err="1"/>
              <a:t>Đông</a:t>
            </a:r>
            <a:r>
              <a:rPr lang="en-US" sz="2400" b="1" dirty="0"/>
              <a:t> </a:t>
            </a:r>
            <a:r>
              <a:rPr lang="en-US" sz="2400" b="1" dirty="0" err="1" smtClean="0"/>
              <a:t>Bắc</a:t>
            </a:r>
            <a:r>
              <a:rPr lang="en-US" sz="2400" b="1" dirty="0" smtClean="0"/>
              <a:t>  ( </a:t>
            </a:r>
            <a:r>
              <a:rPr lang="en-US" sz="2400" b="1" dirty="0" err="1" smtClean="0"/>
              <a:t>Bắc</a:t>
            </a:r>
            <a:r>
              <a:rPr lang="en-US" sz="2400" b="1" dirty="0" smtClean="0"/>
              <a:t> </a:t>
            </a:r>
            <a:r>
              <a:rPr lang="vi-VN" sz="2400" b="1" dirty="0" smtClean="0"/>
              <a:t>Kạn)</a:t>
            </a:r>
            <a:endParaRPr lang="en-US" sz="2400" dirty="0"/>
          </a:p>
        </p:txBody>
      </p:sp>
      <p:pic>
        <p:nvPicPr>
          <p:cNvPr id="2050" name="Picture 2" descr="http://tapchimoitruong.vn/Portals/0/Images/News/N%C4%82M%202015/S%E1%BB%91%202/Ph%C3%A1t%20tri%E1%BB%83n%20b%E1%BB%81n%20v%E1%BB%AFng/8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5132"/>
            <a:ext cx="4649787" cy="47360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4072" y="6019800"/>
            <a:ext cx="8465128" cy="369332"/>
          </a:xfrm>
          <a:prstGeom prst="rect">
            <a:avLst/>
          </a:prstGeom>
        </p:spPr>
        <p:txBody>
          <a:bodyPr wrap="square">
            <a:spAutoFit/>
          </a:bodyPr>
          <a:lstStyle/>
          <a:p>
            <a:r>
              <a:rPr lang="vi-VN" i="1" dirty="0">
                <a:solidFill>
                  <a:srgbClr val="212529"/>
                </a:solidFill>
                <a:latin typeface="San Francisco"/>
              </a:rPr>
              <a:t>Hồ Ba Bể là hồ nước ngọt tự nhiên trên núi đá vôi độc đáo nhất Việt Nam</a:t>
            </a:r>
            <a:endParaRPr lang="en-US" dirty="0"/>
          </a:p>
        </p:txBody>
      </p:sp>
      <p:pic>
        <p:nvPicPr>
          <p:cNvPr id="2052" name="Picture 4" descr="https://ktmt.vnmediacdn.com/images/2021/05/01/30-1619852373-canh-thien-nhien-hung-vi-cua-vuon-quoc-gia-ba-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48543"/>
            <a:ext cx="4648199" cy="474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852813"/>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755" y="381000"/>
            <a:ext cx="8634844" cy="400110"/>
          </a:xfrm>
          <a:prstGeom prst="rect">
            <a:avLst/>
          </a:prstGeom>
        </p:spPr>
        <p:txBody>
          <a:bodyPr wrap="square">
            <a:spAutoFit/>
          </a:bodyPr>
          <a:lstStyle/>
          <a:p>
            <a:r>
              <a:rPr lang="en-US" sz="2000" b="1" dirty="0" smtClean="0">
                <a:solidFill>
                  <a:srgbClr val="212529"/>
                </a:solidFill>
                <a:latin typeface="San Francisco"/>
              </a:rPr>
              <a:t>4.</a:t>
            </a:r>
            <a:r>
              <a:rPr lang="vi-VN" sz="2000" b="1" dirty="0">
                <a:solidFill>
                  <a:srgbClr val="212529"/>
                </a:solidFill>
                <a:latin typeface="San Francisco"/>
              </a:rPr>
              <a:t> VQG Tràm Chim được gọi là đồng tháp mười thu </a:t>
            </a:r>
            <a:r>
              <a:rPr lang="vi-VN" sz="2000" b="1" dirty="0" smtClean="0">
                <a:solidFill>
                  <a:srgbClr val="212529"/>
                </a:solidFill>
                <a:latin typeface="San Francisco"/>
              </a:rPr>
              <a:t>nhỏ ( Đồng Tháp)</a:t>
            </a:r>
            <a:endParaRPr lang="en-US" sz="2000" dirty="0"/>
          </a:p>
        </p:txBody>
      </p:sp>
      <p:sp>
        <p:nvSpPr>
          <p:cNvPr id="3" name="Rectangle 2"/>
          <p:cNvSpPr/>
          <p:nvPr/>
        </p:nvSpPr>
        <p:spPr>
          <a:xfrm>
            <a:off x="20783" y="5963558"/>
            <a:ext cx="5902035" cy="400110"/>
          </a:xfrm>
          <a:prstGeom prst="rect">
            <a:avLst/>
          </a:prstGeom>
        </p:spPr>
        <p:txBody>
          <a:bodyPr wrap="square">
            <a:spAutoFit/>
          </a:bodyPr>
          <a:lstStyle/>
          <a:p>
            <a:r>
              <a:rPr lang="en-US" sz="2000" i="1" dirty="0" err="1"/>
              <a:t>Hệ</a:t>
            </a:r>
            <a:r>
              <a:rPr lang="en-US" sz="2000" i="1" dirty="0"/>
              <a:t> </a:t>
            </a:r>
            <a:r>
              <a:rPr lang="en-US" sz="2000" i="1" dirty="0" err="1"/>
              <a:t>chim</a:t>
            </a:r>
            <a:r>
              <a:rPr lang="en-US" sz="2000" i="1" dirty="0"/>
              <a:t> </a:t>
            </a:r>
            <a:r>
              <a:rPr lang="en-US" sz="2000" i="1" dirty="0" err="1"/>
              <a:t>phong</a:t>
            </a:r>
            <a:r>
              <a:rPr lang="en-US" sz="2000" i="1" dirty="0"/>
              <a:t> </a:t>
            </a:r>
            <a:r>
              <a:rPr lang="en-US" sz="2000" i="1" dirty="0" err="1"/>
              <a:t>phú</a:t>
            </a:r>
            <a:r>
              <a:rPr lang="en-US" sz="2000" i="1" dirty="0"/>
              <a:t> </a:t>
            </a:r>
            <a:r>
              <a:rPr lang="en-US" sz="2000" i="1" dirty="0" err="1"/>
              <a:t>bậc</a:t>
            </a:r>
            <a:r>
              <a:rPr lang="en-US" sz="2000" i="1" dirty="0"/>
              <a:t> </a:t>
            </a:r>
            <a:r>
              <a:rPr lang="en-US" sz="2000" i="1" dirty="0" err="1"/>
              <a:t>nhất</a:t>
            </a:r>
            <a:r>
              <a:rPr lang="en-US" sz="2000" i="1" dirty="0"/>
              <a:t> </a:t>
            </a:r>
            <a:r>
              <a:rPr lang="en-US" sz="2000" i="1" dirty="0" err="1"/>
              <a:t>Việt</a:t>
            </a:r>
            <a:r>
              <a:rPr lang="en-US" sz="2000" i="1" dirty="0"/>
              <a:t> Nam</a:t>
            </a:r>
            <a:endParaRPr lang="en-US" sz="2000" dirty="0"/>
          </a:p>
        </p:txBody>
      </p:sp>
      <p:pic>
        <p:nvPicPr>
          <p:cNvPr id="11268" name="Picture 4" descr="https://thamhiemmekong.com/wp-content/uploads/2019/12/vuon-quoc-gia-tram-chim-dong-tha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00"/>
            <a:ext cx="4495799" cy="494341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s://thamhiemmekong.com/wp-content/uploads/2019/12/tram-ci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10707"/>
            <a:ext cx="4610100" cy="49233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69572" y="6018300"/>
            <a:ext cx="2990434" cy="369332"/>
          </a:xfrm>
          <a:prstGeom prst="rect">
            <a:avLst/>
          </a:prstGeom>
        </p:spPr>
        <p:txBody>
          <a:bodyPr wrap="none">
            <a:spAutoFit/>
          </a:bodyPr>
          <a:lstStyle/>
          <a:p>
            <a:r>
              <a:rPr lang="vi-VN" i="1" dirty="0">
                <a:solidFill>
                  <a:srgbClr val="000000"/>
                </a:solidFill>
                <a:latin typeface="Roboto"/>
              </a:rPr>
              <a:t>Mùa nước nổi ở Tràm Chim</a:t>
            </a:r>
            <a:endParaRPr lang="en-US" dirty="0"/>
          </a:p>
        </p:txBody>
      </p:sp>
    </p:spTree>
    <p:extLst>
      <p:ext uri="{BB962C8B-B14F-4D97-AF65-F5344CB8AC3E}">
        <p14:creationId xmlns:p14="http://schemas.microsoft.com/office/powerpoint/2010/main" val="3246572299"/>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circle(in)">
                                      <p:cBhvr>
                                        <p:cTn id="14" dur="2000"/>
                                        <p:tgtEl>
                                          <p:spTgt spid="1126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272"/>
                                        </p:tgtEl>
                                        <p:attrNameLst>
                                          <p:attrName>style.visibility</p:attrName>
                                        </p:attrNameLst>
                                      </p:cBhvr>
                                      <p:to>
                                        <p:strVal val="visible"/>
                                      </p:to>
                                    </p:set>
                                    <p:animEffect transition="in" filter="circle(in)">
                                      <p:cBhvr>
                                        <p:cTn id="19" dur="2000"/>
                                        <p:tgtEl>
                                          <p:spTgt spid="1127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835</Words>
  <Application>Microsoft Office PowerPoint</Application>
  <PresentationFormat>On-screen Show (4:3)</PresentationFormat>
  <Paragraphs>61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Comic Sans MS</vt:lpstr>
      <vt:lpstr>Roboto</vt:lpstr>
      <vt:lpstr>San Francisco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An</dc:creator>
  <cp:lastModifiedBy>KDC</cp:lastModifiedBy>
  <cp:revision>175</cp:revision>
  <dcterms:created xsi:type="dcterms:W3CDTF">2020-11-04T17:09:16Z</dcterms:created>
  <dcterms:modified xsi:type="dcterms:W3CDTF">2023-02-03T12:43:16Z</dcterms:modified>
</cp:coreProperties>
</file>