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1" r:id="rId2"/>
    <p:sldId id="258" r:id="rId3"/>
    <p:sldId id="301" r:id="rId4"/>
    <p:sldId id="302" r:id="rId5"/>
    <p:sldId id="303" r:id="rId6"/>
    <p:sldId id="304" r:id="rId7"/>
    <p:sldId id="292" r:id="rId8"/>
    <p:sldId id="294" r:id="rId9"/>
    <p:sldId id="295" r:id="rId10"/>
    <p:sldId id="296" r:id="rId11"/>
    <p:sldId id="297" r:id="rId12"/>
    <p:sldId id="293" r:id="rId13"/>
    <p:sldId id="289" r:id="rId14"/>
    <p:sldId id="299" r:id="rId15"/>
    <p:sldId id="305" r:id="rId16"/>
    <p:sldId id="267" r:id="rId17"/>
    <p:sldId id="30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30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71EA9"/>
    <a:srgbClr val="372AE2"/>
    <a:srgbClr val="2E1AA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8A7C-C917-42D4-81DA-100D15BADF7A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96C95-64AE-4FD5-B183-BC7A471C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4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96C95-64AE-4FD5-B183-BC7A471CD3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8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077-F5C6-4DAB-9EBE-CF5D5451B23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86E9-DACC-4984-928F-D23C4CDC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1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077-F5C6-4DAB-9EBE-CF5D5451B23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86E9-DACC-4984-928F-D23C4CDC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2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077-F5C6-4DAB-9EBE-CF5D5451B23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86E9-DACC-4984-928F-D23C4CDC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31B1-951E-4FCF-A1A2-ABCBA4C40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356035"/>
      </p:ext>
    </p:extLst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077-F5C6-4DAB-9EBE-CF5D5451B23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86E9-DACC-4984-928F-D23C4CDC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077-F5C6-4DAB-9EBE-CF5D5451B23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86E9-DACC-4984-928F-D23C4CDC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7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077-F5C6-4DAB-9EBE-CF5D5451B23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86E9-DACC-4984-928F-D23C4CDC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5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077-F5C6-4DAB-9EBE-CF5D5451B23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86E9-DACC-4984-928F-D23C4CDC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3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077-F5C6-4DAB-9EBE-CF5D5451B23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86E9-DACC-4984-928F-D23C4CDC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077-F5C6-4DAB-9EBE-CF5D5451B23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86E9-DACC-4984-928F-D23C4CDC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077-F5C6-4DAB-9EBE-CF5D5451B23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86E9-DACC-4984-928F-D23C4CDC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0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E077-F5C6-4DAB-9EBE-CF5D5451B23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86E9-DACC-4984-928F-D23C4CDC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7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9E077-F5C6-4DAB-9EBE-CF5D5451B23C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F86E9-DACC-4984-928F-D23C4CDC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0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TRAN%20MINH%20BAO\My%20Documents\My%20Videos\Movie%202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CA990031-EBA1-4FFD-B6BF-117E1500680B}"/>
              </a:ext>
            </a:extLst>
          </p:cNvPr>
          <p:cNvSpPr txBox="1">
            <a:spLocks/>
          </p:cNvSpPr>
          <p:nvPr/>
        </p:nvSpPr>
        <p:spPr>
          <a:xfrm>
            <a:off x="353961" y="365126"/>
            <a:ext cx="8506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TNTP HỒ CHÍ MINH THỊ XÃ BUÔN HỒ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ĐỘI THCS ĐINH TIÊN HOÀNG</a:t>
            </a:r>
            <a:b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vi-VN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9327CA5-A479-4464-A4A9-5DD4F25E6171}"/>
              </a:ext>
            </a:extLst>
          </p:cNvPr>
          <p:cNvSpPr txBox="1">
            <a:spLocks/>
          </p:cNvSpPr>
          <p:nvPr/>
        </p:nvSpPr>
        <p:spPr>
          <a:xfrm>
            <a:off x="0" y="1591444"/>
            <a:ext cx="9220200" cy="5081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 TRUYỀN 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XÂM HẠI TRẺ EM</a:t>
            </a:r>
          </a:p>
          <a:p>
            <a:endParaRPr lang="vi-VN" dirty="0"/>
          </a:p>
        </p:txBody>
      </p:sp>
      <p:pic>
        <p:nvPicPr>
          <p:cNvPr id="1026" name="Picture 2" descr="Trẻ em hôm nay, thế giới ngày mai | HỆ VĂN HÓA ĐỜI SỐNG KHOA GIÁO - VO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17007"/>
            <a:ext cx="5638800" cy="272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8027" y="5718214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TPT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6357177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0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9" descr="img1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5" r="48276"/>
          <a:stretch>
            <a:fillRect/>
          </a:stretch>
        </p:blipFill>
        <p:spPr bwMode="auto">
          <a:xfrm>
            <a:off x="1422400" y="1009650"/>
            <a:ext cx="59436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Oval 5"/>
          <p:cNvSpPr>
            <a:spLocks noChangeArrowheads="1"/>
          </p:cNvSpPr>
          <p:nvPr/>
        </p:nvSpPr>
        <p:spPr bwMode="auto">
          <a:xfrm>
            <a:off x="7010400" y="206375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47688" y="5270500"/>
            <a:ext cx="844391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Đi một mình vào buổi tối đêm, đường vắng có thể bị kẻ xấu hãm hại, khi gặp nguy hiểm không có người giúp đỡ...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85750"/>
            <a:ext cx="8001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nguy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hiểm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vắng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" descr="img1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4" t="54930"/>
          <a:stretch>
            <a:fillRect/>
          </a:stretch>
        </p:blipFill>
        <p:spPr bwMode="auto">
          <a:xfrm>
            <a:off x="1524000" y="1295400"/>
            <a:ext cx="5791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6858000" y="5105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85750"/>
            <a:ext cx="8001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  Bạn gái trong tranh có thể gặp nguy hiểm gì nếu lên xe đi cùng người lạ?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609600" y="5638800"/>
            <a:ext cx="80010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  Bạn gái có thể bị bắt cóc, bị hãm hại nếu lên xe đi cùng người lạ.</a:t>
            </a:r>
          </a:p>
        </p:txBody>
      </p:sp>
    </p:spTree>
    <p:extLst>
      <p:ext uri="{BB962C8B-B14F-4D97-AF65-F5344CB8AC3E}">
        <p14:creationId xmlns:p14="http://schemas.microsoft.com/office/powerpoint/2010/main" val="324459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3583" y="841826"/>
            <a:ext cx="8769208" cy="5892519"/>
            <a:chOff x="283583" y="841826"/>
            <a:chExt cx="8769208" cy="5892519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83583" y="2507739"/>
              <a:ext cx="8616807" cy="121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quà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do.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83584" y="841826"/>
              <a:ext cx="8769207" cy="5892519"/>
              <a:chOff x="283584" y="841826"/>
              <a:chExt cx="8769207" cy="5892519"/>
            </a:xfrm>
          </p:grpSpPr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365991" y="4905343"/>
                <a:ext cx="77311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Ở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phòng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mình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365991" y="3756821"/>
                <a:ext cx="43815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Mang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365991" y="4359639"/>
                <a:ext cx="7519987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mình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nơi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tăm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vắng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vẻ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365991" y="5515857"/>
                <a:ext cx="86868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altLang="en-US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alt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mình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365991" y="6211125"/>
                <a:ext cx="8229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chơi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alt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</a:t>
                </a:r>
                <a:r>
                  <a:rPr lang="en-US" alt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alt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mạng</a:t>
                </a:r>
                <a:r>
                  <a:rPr lang="en-US" alt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chat </a:t>
                </a:r>
                <a:r>
                  <a:rPr lang="en-US" altLang="en-US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alt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</a:t>
                </a:r>
                <a:r>
                  <a:rPr lang="en-US" alt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283584" y="841826"/>
                <a:ext cx="8767041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 fontAlgn="base"/>
                <a:r>
                  <a:rPr lang="en-US" b="1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US" dirty="0" smtClean="0"/>
                  <a:t> </a:t>
                </a:r>
                <a:r>
                  <a:rPr lang="en-US" sz="2800" dirty="0" err="1" smtClean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Trẻ</a:t>
                </a:r>
                <a:r>
                  <a:rPr lang="en-US" sz="2800" dirty="0" smtClean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rơi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lang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nhỡ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trẻ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ngoan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ương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bướng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trách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mắng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vài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liền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bắt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đem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nặng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nhọc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xâm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hại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dục</a:t>
                </a:r>
                <a:r>
                  <a:rPr lang="en-US" sz="2800" dirty="0">
                    <a:solidFill>
                      <a:srgbClr val="171EA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516225" y="7873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TÌNH HUỐNG CÓ THỂ BỊ XÂM HẠI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7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6495" y="169666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TRÁNH BỊ XÂM HẠI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14600" y="1932447"/>
            <a:ext cx="4669590" cy="3925669"/>
            <a:chOff x="3124200" y="1560731"/>
            <a:chExt cx="4669590" cy="3925669"/>
          </a:xfrm>
          <a:solidFill>
            <a:schemeClr val="accent5">
              <a:lumMod val="75000"/>
            </a:schemeClr>
          </a:solidFill>
        </p:grpSpPr>
        <p:sp>
          <p:nvSpPr>
            <p:cNvPr id="9" name="Cloud Callout 8"/>
            <p:cNvSpPr/>
            <p:nvPr/>
          </p:nvSpPr>
          <p:spPr>
            <a:xfrm>
              <a:off x="3124200" y="1560731"/>
              <a:ext cx="4669590" cy="3925669"/>
            </a:xfrm>
            <a:prstGeom prst="cloudCallout">
              <a:avLst>
                <a:gd name="adj1" fmla="val -47536"/>
                <a:gd name="adj2" fmla="val 67582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3571884" y="2492513"/>
              <a:ext cx="4059990" cy="19389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/>
              <a:r>
                <a:rPr lang="en-US" altLang="zh-CN" sz="4000" dirty="0" err="1">
                  <a:latin typeface="Times New Roman" pitchFamily="18" charset="0"/>
                  <a:ea typeface="SimSun" pitchFamily="2" charset="-122"/>
                </a:rPr>
                <a:t>Em</a:t>
              </a:r>
              <a:r>
                <a:rPr lang="en-US" altLang="zh-CN" sz="4000" dirty="0"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lang="en-US" altLang="zh-CN" sz="4000" dirty="0" err="1">
                  <a:latin typeface="Times New Roman" pitchFamily="18" charset="0"/>
                  <a:ea typeface="SimSun" pitchFamily="2" charset="-122"/>
                </a:rPr>
                <a:t>cần</a:t>
              </a:r>
              <a:r>
                <a:rPr lang="en-US" altLang="zh-CN" sz="4000" dirty="0"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lang="en-US" altLang="zh-CN" sz="4000" dirty="0" err="1">
                  <a:latin typeface="Times New Roman" pitchFamily="18" charset="0"/>
                  <a:ea typeface="SimSun" pitchFamily="2" charset="-122"/>
                </a:rPr>
                <a:t>l</a:t>
              </a:r>
              <a:r>
                <a:rPr lang="en-US" altLang="zh-CN" sz="4000" dirty="0" err="1"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à</a:t>
              </a:r>
              <a:r>
                <a:rPr lang="en-US" altLang="zh-CN" sz="4000" dirty="0" err="1">
                  <a:latin typeface="Times New Roman" pitchFamily="18" charset="0"/>
                  <a:ea typeface="SimSun" pitchFamily="2" charset="-122"/>
                </a:rPr>
                <a:t>m</a:t>
              </a:r>
              <a:r>
                <a:rPr lang="en-US" altLang="zh-CN" sz="4000" dirty="0"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lang="en-US" altLang="zh-CN" sz="4000" dirty="0" err="1">
                  <a:latin typeface="Times New Roman" pitchFamily="18" charset="0"/>
                  <a:ea typeface="SimSun" pitchFamily="2" charset="-122"/>
                </a:rPr>
                <a:t>gì</a:t>
              </a:r>
              <a:r>
                <a:rPr lang="en-US" altLang="zh-CN" sz="4000" dirty="0"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lang="en-US" altLang="zh-CN" sz="4000" dirty="0" err="1">
                  <a:latin typeface="Times New Roman" pitchFamily="18" charset="0"/>
                  <a:ea typeface="SimSun" pitchFamily="2" charset="-122"/>
                </a:rPr>
                <a:t>để</a:t>
              </a:r>
              <a:r>
                <a:rPr lang="en-US" altLang="zh-CN" sz="4000" dirty="0"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lang="en-US" altLang="zh-CN" sz="4000" dirty="0" err="1">
                  <a:latin typeface="Times New Roman" pitchFamily="18" charset="0"/>
                  <a:ea typeface="SimSun" pitchFamily="2" charset="-122"/>
                </a:rPr>
                <a:t>phòng</a:t>
              </a:r>
              <a:r>
                <a:rPr lang="en-US" altLang="zh-CN" sz="4000" dirty="0"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lang="en-US" altLang="zh-CN" sz="4000" dirty="0" err="1">
                  <a:latin typeface="Times New Roman" pitchFamily="18" charset="0"/>
                  <a:ea typeface="SimSun" pitchFamily="2" charset="-122"/>
                </a:rPr>
                <a:t>tránh</a:t>
              </a:r>
              <a:r>
                <a:rPr lang="en-US" altLang="zh-CN" sz="4000" dirty="0"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lang="en-US" altLang="zh-CN" sz="4000" dirty="0" err="1">
                  <a:latin typeface="Times New Roman" pitchFamily="18" charset="0"/>
                  <a:ea typeface="SimSun" pitchFamily="2" charset="-122"/>
                </a:rPr>
                <a:t>nguy</a:t>
              </a:r>
              <a:r>
                <a:rPr lang="en-US" altLang="zh-CN" sz="4000" dirty="0"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lang="en-US" altLang="zh-CN" sz="4000" dirty="0" err="1">
                  <a:latin typeface="Times New Roman" pitchFamily="18" charset="0"/>
                  <a:ea typeface="SimSun" pitchFamily="2" charset="-122"/>
                </a:rPr>
                <a:t>cơ</a:t>
              </a:r>
              <a:r>
                <a:rPr lang="en-US" altLang="zh-CN" sz="4000" dirty="0"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lang="en-US" altLang="zh-CN" sz="4000" dirty="0" err="1">
                  <a:latin typeface="Times New Roman" pitchFamily="18" charset="0"/>
                  <a:ea typeface="SimSun" pitchFamily="2" charset="-122"/>
                </a:rPr>
                <a:t>bị</a:t>
              </a:r>
              <a:r>
                <a:rPr lang="en-US" altLang="zh-CN" sz="4000" dirty="0"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lang="en-US" altLang="zh-CN" sz="4000" dirty="0" err="1">
                  <a:latin typeface="Times New Roman" pitchFamily="18" charset="0"/>
                  <a:ea typeface="SimSun" pitchFamily="2" charset="-122"/>
                </a:rPr>
                <a:t>xâm</a:t>
              </a:r>
              <a:r>
                <a:rPr lang="en-US" altLang="zh-CN" sz="4000" dirty="0"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lang="en-US" altLang="zh-CN" sz="4000" dirty="0" err="1">
                  <a:latin typeface="Times New Roman" pitchFamily="18" charset="0"/>
                  <a:ea typeface="SimSun" pitchFamily="2" charset="-122"/>
                </a:rPr>
                <a:t>hại</a:t>
              </a:r>
              <a:r>
                <a:rPr lang="en-US" altLang="zh-CN" sz="4000" dirty="0">
                  <a:latin typeface="Times New Roman" pitchFamily="18" charset="0"/>
                  <a:ea typeface="SimSun" pitchFamily="2" charset="-122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365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4747" y="5105400"/>
            <a:ext cx="7519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4747" y="57912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" y="285917"/>
            <a:ext cx="906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ĐIỂM CẦN LƯU Ý ĐỂ  PHÒNG TRÁNH BỊ XÂM HẠI: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4747" y="1135348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171E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 smtClean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 smtClean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372A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0684" y="2492753"/>
            <a:ext cx="75199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 smtClean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solidFill>
                <a:srgbClr val="372A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4747" y="3345106"/>
            <a:ext cx="82135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7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6780" y="5202672"/>
            <a:ext cx="82376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72A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2280036"/>
            <a:ext cx="8686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80474" y="3740585"/>
            <a:ext cx="670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chat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8653" y="2990632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68706" y="4370989"/>
            <a:ext cx="594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" y="285917"/>
            <a:ext cx="906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ĐIỂM CẦN LƯU Ý ĐỂ  PHÒNG TRÁNH BỊ XÂM HẠI: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20579" y="1056343"/>
            <a:ext cx="8490284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</a:p>
        </p:txBody>
      </p:sp>
    </p:spTree>
    <p:extLst>
      <p:ext uri="{BB962C8B-B14F-4D97-AF65-F5344CB8AC3E}">
        <p14:creationId xmlns:p14="http://schemas.microsoft.com/office/powerpoint/2010/main" val="141355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6638" y="443082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TRÁNH BỊ XÂM HẠI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3" y="1905000"/>
            <a:ext cx="8007951" cy="516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67000" y="3048000"/>
            <a:ext cx="4495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400" dirty="0">
                <a:latin typeface="Times New Roman" pitchFamily="18" charset="0"/>
                <a:cs typeface="Times New Roman" pitchFamily="18" charset="0"/>
              </a:rPr>
              <a:t>Khi có nguy cơ bị xâm hại chúng ta cần phải làm gì?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8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8001000" y="609600"/>
            <a:ext cx="1143000" cy="525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2800" b="1" i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2"/>
                    </a:gs>
                    <a:gs pos="50000">
                      <a:srgbClr val="FFCC00"/>
                    </a:gs>
                    <a:gs pos="100000">
                      <a:schemeClr val="tx2"/>
                    </a:gs>
                  </a:gsLst>
                  <a:lin ang="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</a:p>
          <a:p>
            <a:pPr algn="ctr" eaLnBrk="1" hangingPunct="1">
              <a:defRPr/>
            </a:pPr>
            <a:r>
              <a:rPr lang="en-US" sz="2800" b="1" i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2"/>
                    </a:gs>
                    <a:gs pos="50000">
                      <a:srgbClr val="FFCC00"/>
                    </a:gs>
                    <a:gs pos="100000">
                      <a:schemeClr val="tx2"/>
                    </a:gs>
                  </a:gsLst>
                  <a:lin ang="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</a:p>
          <a:p>
            <a:pPr algn="ctr" eaLnBrk="1" hangingPunct="1">
              <a:defRPr/>
            </a:pPr>
            <a:r>
              <a:rPr lang="en-US" sz="2800" b="1" i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2"/>
                    </a:gs>
                    <a:gs pos="50000">
                      <a:srgbClr val="FFCC00"/>
                    </a:gs>
                    <a:gs pos="100000">
                      <a:schemeClr val="tx2"/>
                    </a:gs>
                  </a:gsLst>
                  <a:lin ang="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</a:p>
          <a:p>
            <a:pPr algn="ctr" eaLnBrk="1" hangingPunct="1">
              <a:defRPr/>
            </a:pPr>
            <a:r>
              <a:rPr lang="en-US" sz="2800" b="1" i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2"/>
                    </a:gs>
                    <a:gs pos="50000">
                      <a:srgbClr val="FFCC00"/>
                    </a:gs>
                    <a:gs pos="100000">
                      <a:schemeClr val="tx2"/>
                    </a:gs>
                  </a:gsLst>
                  <a:lin ang="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8919" y="325221"/>
            <a:ext cx="869315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!”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5107" y="4977142"/>
            <a:ext cx="55673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4325" y="5543349"/>
            <a:ext cx="849471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i="1" dirty="0">
              <a:solidFill>
                <a:srgbClr val="0000FF"/>
              </a:solidFill>
              <a:latin typeface=".VnTime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2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104525" y="1169097"/>
            <a:ext cx="886301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    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Xung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quanh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chúng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ta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có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nhiều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đáng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tin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cậy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,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luôn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sẵn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s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ng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giúp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đỡ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lúc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khó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khăn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.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Chúng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ta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có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thể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chia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sẻ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,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tâm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sự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để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tìm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kiếm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sự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giúp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đỡ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khi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gặp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những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chuyện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lo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lắng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,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sợ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hãi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,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bối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rối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,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khó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chịu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...</a:t>
            </a:r>
          </a:p>
        </p:txBody>
      </p:sp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2163" y="3687762"/>
            <a:ext cx="4513262" cy="3322638"/>
          </a:xfrm>
          <a:prstGeom prst="rect">
            <a:avLst/>
          </a:prstGeom>
        </p:spPr>
      </p:pic>
      <p:pic>
        <p:nvPicPr>
          <p:cNvPr id="6" name="Content Placeholde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8" y="3679825"/>
            <a:ext cx="4392612" cy="3321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163" y="23293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TRÁNH BỊ XÂM HẠI</a:t>
            </a:r>
          </a:p>
        </p:txBody>
      </p:sp>
    </p:spTree>
    <p:extLst>
      <p:ext uri="{BB962C8B-B14F-4D97-AF65-F5344CB8AC3E}">
        <p14:creationId xmlns:p14="http://schemas.microsoft.com/office/powerpoint/2010/main" val="266576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625600"/>
            <a:ext cx="851535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055" y="304800"/>
            <a:ext cx="8443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TRÁNH BỊ XÂM HẠI</a:t>
            </a:r>
          </a:p>
        </p:txBody>
      </p:sp>
    </p:spTree>
    <p:extLst>
      <p:ext uri="{BB962C8B-B14F-4D97-AF65-F5344CB8AC3E}">
        <p14:creationId xmlns:p14="http://schemas.microsoft.com/office/powerpoint/2010/main" val="426703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5300" y="381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TRÁNH BỊ XÂM HẠI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14550" y="1828800"/>
            <a:ext cx="5143500" cy="3048000"/>
            <a:chOff x="1724025" y="2380565"/>
            <a:chExt cx="5143500" cy="3048000"/>
          </a:xfrm>
        </p:grpSpPr>
        <p:sp>
          <p:nvSpPr>
            <p:cNvPr id="4" name="Cloud Callout 3"/>
            <p:cNvSpPr/>
            <p:nvPr/>
          </p:nvSpPr>
          <p:spPr>
            <a:xfrm>
              <a:off x="1724025" y="2380565"/>
              <a:ext cx="5143500" cy="3048000"/>
            </a:xfrm>
            <a:prstGeom prst="cloudCallout">
              <a:avLst>
                <a:gd name="adj1" fmla="val -39274"/>
                <a:gd name="adj2" fmla="val 6901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0800" y="3581400"/>
              <a:ext cx="3409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Xâm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hại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66700" y="1371600"/>
            <a:ext cx="8610600" cy="480131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dirty="0"/>
              <a:t> </a:t>
            </a:r>
          </a:p>
          <a:p>
            <a:pPr algn="just"/>
            <a:r>
              <a:rPr lang="en-US" altLang="en-US" dirty="0"/>
              <a:t>    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2016: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just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344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143000"/>
            <a:ext cx="8382000" cy="132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 bị người khác lôi kéo xâm hại em cần làm gì?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90600" y="2743200"/>
            <a:ext cx="2743200" cy="2405063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en-US" sz="1000" b="1" kern="0" dirty="0">
                <a:solidFill>
                  <a:srgbClr val="FFFF00"/>
                </a:solidFill>
                <a:latin typeface="Times New Roman" pitchFamily="18" charset="0"/>
              </a:rPr>
              <a:t>        </a:t>
            </a:r>
            <a:r>
              <a:rPr lang="en-US" sz="6600" b="1" kern="0" dirty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en-US" sz="7200" b="1" kern="0" dirty="0">
                <a:latin typeface="Times New Roman" pitchFamily="18" charset="0"/>
              </a:rPr>
              <a:t>\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EAEAEA"/>
                </a:solidFill>
                <a:latin typeface="Times New Roman" pitchFamily="18" charset="0"/>
              </a:rPr>
              <a:t>           </a:t>
            </a:r>
            <a:r>
              <a:rPr lang="en-US" sz="9600" b="1" kern="0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29200" y="2743201"/>
            <a:ext cx="2859088" cy="24050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en-US" sz="6000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en-US" altLang="en-US" sz="7200" b="1">
                <a:latin typeface="Times New Roman" pitchFamily="18" charset="0"/>
              </a:rPr>
              <a:t>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56" y="3637803"/>
            <a:ext cx="2763044" cy="151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5482679"/>
            <a:ext cx="2895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CHỐI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64569"/>
            <a:ext cx="811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PHÒNG TRÁNH BỊ XÂM HẠI</a:t>
            </a:r>
          </a:p>
        </p:txBody>
      </p:sp>
    </p:spTree>
    <p:extLst>
      <p:ext uri="{BB962C8B-B14F-4D97-AF65-F5344CB8AC3E}">
        <p14:creationId xmlns:p14="http://schemas.microsoft.com/office/powerpoint/2010/main" val="35806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04649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35129"/>
            <a:ext cx="4876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9422" y="364569"/>
            <a:ext cx="808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PHÒNG TRÁNH BỊ XÂM HẠI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5882640"/>
            <a:ext cx="2895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 CỨU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1066800"/>
            <a:ext cx="8422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Trong trường hợp có nguy cơ bị xâm hại em cần làm gì?</a:t>
            </a:r>
          </a:p>
        </p:txBody>
      </p:sp>
    </p:spTree>
    <p:extLst>
      <p:ext uri="{BB962C8B-B14F-4D97-AF65-F5344CB8AC3E}">
        <p14:creationId xmlns:p14="http://schemas.microsoft.com/office/powerpoint/2010/main" val="6495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0514" y="1295400"/>
            <a:ext cx="82477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Sau khi kêu cứu em cần phải làm gì?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64569"/>
            <a:ext cx="811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PHÒNG TRÁNH BỊ XÂM HẠI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40195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133600"/>
            <a:ext cx="38862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6999" y="5863244"/>
            <a:ext cx="4000499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 TRỐN</a:t>
            </a:r>
          </a:p>
        </p:txBody>
      </p:sp>
    </p:spTree>
    <p:extLst>
      <p:ext uri="{BB962C8B-B14F-4D97-AF65-F5344CB8AC3E}">
        <p14:creationId xmlns:p14="http://schemas.microsoft.com/office/powerpoint/2010/main" val="29924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170057"/>
            <a:ext cx="6955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Nếu bị xâm hại em nên làm gì?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64569"/>
            <a:ext cx="811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PHÒNG TRÁNH BỊ XÂM HẠI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2514600"/>
            <a:ext cx="2895600" cy="25781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en-US" sz="9600" b="1">
                <a:latin typeface="Times New Roman" pitchFamily="18" charset="0"/>
              </a:rPr>
              <a:t>   </a:t>
            </a:r>
            <a:r>
              <a:rPr lang="en-US" altLang="en-US" sz="15000" b="1">
                <a:latin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9" t="10901" r="5964" b="9443"/>
          <a:stretch/>
        </p:blipFill>
        <p:spPr bwMode="auto">
          <a:xfrm>
            <a:off x="4419600" y="2518756"/>
            <a:ext cx="3647227" cy="266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30174" y="5715000"/>
            <a:ext cx="281940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SẺ</a:t>
            </a:r>
          </a:p>
        </p:txBody>
      </p:sp>
    </p:spTree>
    <p:extLst>
      <p:ext uri="{BB962C8B-B14F-4D97-AF65-F5344CB8AC3E}">
        <p14:creationId xmlns:p14="http://schemas.microsoft.com/office/powerpoint/2010/main" val="27621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36430" y="2286172"/>
            <a:ext cx="80772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			  TỪ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CHỐI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KÊU CỨU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CHẠY TRỐN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CHIA SẺ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39939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48" y="0"/>
            <a:chExt cx="5679" cy="4272"/>
          </a:xfrm>
        </p:grpSpPr>
        <p:pic>
          <p:nvPicPr>
            <p:cNvPr id="39940" name="Picture 15" descr="XMSTRER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" y="558"/>
              <a:ext cx="180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1" name="Picture 1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36" y="3600"/>
              <a:ext cx="57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2" name="Picture 1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" y="6"/>
              <a:ext cx="624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3" name="Picture 1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2" y="3672"/>
              <a:ext cx="57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4" name="Picture 19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9" y="0"/>
              <a:ext cx="628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5" name="Picture 15" descr="XMSTRER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" y="528"/>
              <a:ext cx="180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6" name="Picture 15" descr="XMSTRER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2" y="-2130"/>
              <a:ext cx="144" cy="4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7" name="Picture 15" descr="XMSTRER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32" y="1968"/>
              <a:ext cx="144" cy="4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56864" y="504076"/>
            <a:ext cx="811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PHÒNG TRÁNH BỊ XÂM HẠI</a:t>
            </a:r>
          </a:p>
        </p:txBody>
      </p:sp>
    </p:spTree>
    <p:extLst>
      <p:ext uri="{BB962C8B-B14F-4D97-AF65-F5344CB8AC3E}">
        <p14:creationId xmlns:p14="http://schemas.microsoft.com/office/powerpoint/2010/main" val="19193404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22228" y="2514600"/>
            <a:ext cx="80772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CẢM ƠN QUÝ THẦY CÔ VÀ CÁC EM ĐÃ THEO DÕI CHÚC THẦY CÔ VÀ CÁC EM LUÔN MẠNH KHỎE BÌNH AN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39939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48" y="0"/>
            <a:chExt cx="5679" cy="4272"/>
          </a:xfrm>
        </p:grpSpPr>
        <p:pic>
          <p:nvPicPr>
            <p:cNvPr id="39940" name="Picture 15" descr="XMSTRER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" y="558"/>
              <a:ext cx="180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1" name="Picture 1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36" y="3600"/>
              <a:ext cx="57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2" name="Picture 1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" y="6"/>
              <a:ext cx="624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3" name="Picture 1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2" y="3672"/>
              <a:ext cx="57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4" name="Picture 19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9" y="0"/>
              <a:ext cx="628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5" name="Picture 15" descr="XMSTRER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" y="528"/>
              <a:ext cx="180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6" name="Picture 15" descr="XMSTRER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2" y="-2130"/>
              <a:ext cx="144" cy="4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7" name="Picture 15" descr="XMSTRER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32" y="1968"/>
              <a:ext cx="144" cy="4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56864" y="504076"/>
            <a:ext cx="811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PHÒNG TRÁNH BỊ XÂM HẠI</a:t>
            </a:r>
          </a:p>
        </p:txBody>
      </p:sp>
    </p:spTree>
    <p:extLst>
      <p:ext uri="{BB962C8B-B14F-4D97-AF65-F5344CB8AC3E}">
        <p14:creationId xmlns:p14="http://schemas.microsoft.com/office/powerpoint/2010/main" val="2762130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8241" y="595517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HÌNH THỨC XÂM HẠI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778" y="1783240"/>
            <a:ext cx="8007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868" y="2767019"/>
            <a:ext cx="7972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chửi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1868" y="3782882"/>
            <a:ext cx="8466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7778" y="5257800"/>
            <a:ext cx="83539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b="1" dirty="0" smtClean="0"/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/>
              <a:t>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75011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 QUẢ KHI BỊ XÂM HẠI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384" y="1676400"/>
            <a:ext cx="80070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hung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ơ, né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5068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381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XÂM HẠI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676400"/>
            <a:ext cx="8991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fontAlgn="base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007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TÌNH HUỐNG CÓ THỂ BỊ XÂM HẠI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723900" y="1295400"/>
            <a:ext cx="7848600" cy="4343400"/>
          </a:xfrm>
          <a:prstGeom prst="cloudCallout">
            <a:avLst>
              <a:gd name="adj1" fmla="val -39274"/>
              <a:gd name="adj2" fmla="val 690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MỘT SỐ TÌNH HUỐNG CÓ THỂ BỊ XÂM HẠI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0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486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3400" y="5410200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người lạ vào nhà khi chỉ có một mình.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304800"/>
            <a:ext cx="8534400" cy="5334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54431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 descr="DSC00792"/>
          <p:cNvSpPr>
            <a:spLocks noChangeArrowheads="1"/>
          </p:cNvSpPr>
          <p:nvPr/>
        </p:nvSpPr>
        <p:spPr bwMode="auto">
          <a:xfrm>
            <a:off x="990600" y="1066800"/>
            <a:ext cx="7467600" cy="464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01663" y="59436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mạng internet “chat” với người lạ.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228600"/>
            <a:ext cx="8534400" cy="5334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8630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 descr="img1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8" r="8621" b="47183"/>
          <a:stretch>
            <a:fillRect/>
          </a:stretch>
        </p:blipFill>
        <p:spPr bwMode="auto">
          <a:xfrm>
            <a:off x="1752600" y="1371600"/>
            <a:ext cx="5791200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9600" y="285750"/>
            <a:ext cx="8001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  Các bạn trong tranh có thể gặp nguy hiểm gì nếu đi đường vắng ?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3575" y="5181600"/>
            <a:ext cx="8023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Nếu đi đường vắng hai bạn có thể gặp kẻ xấu cướp đồ dụ dùng các chất gây nghiện,…</a:t>
            </a:r>
          </a:p>
        </p:txBody>
      </p:sp>
    </p:spTree>
    <p:extLst>
      <p:ext uri="{BB962C8B-B14F-4D97-AF65-F5344CB8AC3E}">
        <p14:creationId xmlns:p14="http://schemas.microsoft.com/office/powerpoint/2010/main" val="233888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1280</Words>
  <Application>Microsoft Office PowerPoint</Application>
  <PresentationFormat>On-screen Show (4:3)</PresentationFormat>
  <Paragraphs>114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宋体</vt:lpstr>
      <vt:lpstr>宋体</vt:lpstr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An</dc:creator>
  <cp:lastModifiedBy>KDC-Admins</cp:lastModifiedBy>
  <cp:revision>94</cp:revision>
  <dcterms:created xsi:type="dcterms:W3CDTF">2020-11-04T17:09:16Z</dcterms:created>
  <dcterms:modified xsi:type="dcterms:W3CDTF">2022-05-15T11:59:15Z</dcterms:modified>
</cp:coreProperties>
</file>